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charts/chart60.xml" ContentType="application/vnd.openxmlformats-officedocument.drawingml.chart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Override PartName="/ppt/theme/themeOverride3.xml" ContentType="application/vnd.openxmlformats-officedocument.themeOverride+xml"/>
  <Default Extension="wmf" ContentType="image/x-wmf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slides/slide138.xml" ContentType="application/vnd.openxmlformats-officedocument.presentationml.slide+xml"/>
  <Override PartName="/ppt/drawings/drawing9.xml" ContentType="application/vnd.openxmlformats-officedocument.drawingml.chartshape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theme/themeOverride4.xml" ContentType="application/vnd.openxmlformats-officedocument.themeOverride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s/slide139.xml" ContentType="application/vnd.openxmlformats-officedocument.presentationml.slide+xml"/>
  <Override PartName="/ppt/charts/chart6.xml" ContentType="application/vnd.openxmlformats-officedocument.drawingml.char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slides/slide129.xml" ContentType="application/vnd.openxmlformats-officedocument.presentationml.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slides/slide118.xml" ContentType="application/vnd.openxmlformats-officedocument.presentationml.slide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61.xml" ContentType="application/vnd.openxmlformats-officedocument.drawingml.chart+xml"/>
  <Override PartName="/ppt/slides/slide40.xml" ContentType="application/vnd.openxmlformats-officedocument.presentationml.slide+xml"/>
  <Override PartName="/ppt/charts/chart50.xml" ContentType="application/vnd.openxmlformats-officedocument.drawingml.char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sldIdLst>
    <p:sldId id="256" r:id="rId2"/>
    <p:sldId id="759" r:id="rId3"/>
    <p:sldId id="830" r:id="rId4"/>
    <p:sldId id="831" r:id="rId5"/>
    <p:sldId id="832" r:id="rId6"/>
    <p:sldId id="958" r:id="rId7"/>
    <p:sldId id="834" r:id="rId8"/>
    <p:sldId id="965" r:id="rId9"/>
    <p:sldId id="966" r:id="rId10"/>
    <p:sldId id="967" r:id="rId11"/>
    <p:sldId id="968" r:id="rId12"/>
    <p:sldId id="969" r:id="rId13"/>
    <p:sldId id="970" r:id="rId14"/>
    <p:sldId id="971" r:id="rId15"/>
    <p:sldId id="972" r:id="rId16"/>
    <p:sldId id="973" r:id="rId17"/>
    <p:sldId id="835" r:id="rId18"/>
    <p:sldId id="836" r:id="rId19"/>
    <p:sldId id="837" r:id="rId20"/>
    <p:sldId id="838" r:id="rId21"/>
    <p:sldId id="839" r:id="rId22"/>
    <p:sldId id="840" r:id="rId23"/>
    <p:sldId id="842" r:id="rId24"/>
    <p:sldId id="843" r:id="rId25"/>
    <p:sldId id="844" r:id="rId26"/>
    <p:sldId id="845" r:id="rId27"/>
    <p:sldId id="846" r:id="rId28"/>
    <p:sldId id="847" r:id="rId29"/>
    <p:sldId id="848" r:id="rId30"/>
    <p:sldId id="849" r:id="rId31"/>
    <p:sldId id="850" r:id="rId32"/>
    <p:sldId id="851" r:id="rId33"/>
    <p:sldId id="852" r:id="rId34"/>
    <p:sldId id="853" r:id="rId35"/>
    <p:sldId id="854" r:id="rId36"/>
    <p:sldId id="855" r:id="rId37"/>
    <p:sldId id="856" r:id="rId38"/>
    <p:sldId id="872" r:id="rId39"/>
    <p:sldId id="940" r:id="rId40"/>
    <p:sldId id="941" r:id="rId41"/>
    <p:sldId id="942" r:id="rId42"/>
    <p:sldId id="943" r:id="rId43"/>
    <p:sldId id="944" r:id="rId44"/>
    <p:sldId id="945" r:id="rId45"/>
    <p:sldId id="946" r:id="rId46"/>
    <p:sldId id="947" r:id="rId47"/>
    <p:sldId id="957" r:id="rId48"/>
    <p:sldId id="881" r:id="rId49"/>
    <p:sldId id="948" r:id="rId50"/>
    <p:sldId id="956" r:id="rId51"/>
    <p:sldId id="954" r:id="rId52"/>
    <p:sldId id="955" r:id="rId53"/>
    <p:sldId id="857" r:id="rId54"/>
    <p:sldId id="975" r:id="rId55"/>
    <p:sldId id="859" r:id="rId56"/>
    <p:sldId id="860" r:id="rId57"/>
    <p:sldId id="959" r:id="rId58"/>
    <p:sldId id="960" r:id="rId59"/>
    <p:sldId id="962" r:id="rId60"/>
    <p:sldId id="964" r:id="rId61"/>
    <p:sldId id="861" r:id="rId62"/>
    <p:sldId id="862" r:id="rId63"/>
    <p:sldId id="863" r:id="rId64"/>
    <p:sldId id="866" r:id="rId65"/>
    <p:sldId id="783" r:id="rId66"/>
    <p:sldId id="951" r:id="rId67"/>
    <p:sldId id="952" r:id="rId68"/>
    <p:sldId id="974" r:id="rId69"/>
    <p:sldId id="867" r:id="rId70"/>
    <p:sldId id="802" r:id="rId71"/>
    <p:sldId id="784" r:id="rId72"/>
    <p:sldId id="785" r:id="rId73"/>
    <p:sldId id="787" r:id="rId74"/>
    <p:sldId id="976" r:id="rId75"/>
    <p:sldId id="816" r:id="rId76"/>
    <p:sldId id="977" r:id="rId77"/>
    <p:sldId id="789" r:id="rId78"/>
    <p:sldId id="800" r:id="rId79"/>
    <p:sldId id="930" r:id="rId80"/>
    <p:sldId id="929" r:id="rId81"/>
    <p:sldId id="931" r:id="rId82"/>
    <p:sldId id="932" r:id="rId83"/>
    <p:sldId id="894" r:id="rId84"/>
    <p:sldId id="895" r:id="rId85"/>
    <p:sldId id="896" r:id="rId86"/>
    <p:sldId id="897" r:id="rId87"/>
    <p:sldId id="898" r:id="rId88"/>
    <p:sldId id="899" r:id="rId89"/>
    <p:sldId id="900" r:id="rId90"/>
    <p:sldId id="901" r:id="rId91"/>
    <p:sldId id="902" r:id="rId92"/>
    <p:sldId id="903" r:id="rId93"/>
    <p:sldId id="904" r:id="rId94"/>
    <p:sldId id="905" r:id="rId95"/>
    <p:sldId id="906" r:id="rId96"/>
    <p:sldId id="907" r:id="rId97"/>
    <p:sldId id="908" r:id="rId98"/>
    <p:sldId id="909" r:id="rId99"/>
    <p:sldId id="910" r:id="rId100"/>
    <p:sldId id="911" r:id="rId101"/>
    <p:sldId id="912" r:id="rId102"/>
    <p:sldId id="913" r:id="rId103"/>
    <p:sldId id="914" r:id="rId104"/>
    <p:sldId id="915" r:id="rId105"/>
    <p:sldId id="916" r:id="rId106"/>
    <p:sldId id="917" r:id="rId107"/>
    <p:sldId id="918" r:id="rId108"/>
    <p:sldId id="919" r:id="rId109"/>
    <p:sldId id="920" r:id="rId110"/>
    <p:sldId id="921" r:id="rId111"/>
    <p:sldId id="922" r:id="rId112"/>
    <p:sldId id="923" r:id="rId113"/>
    <p:sldId id="924" r:id="rId114"/>
    <p:sldId id="925" r:id="rId115"/>
    <p:sldId id="926" r:id="rId116"/>
    <p:sldId id="927" r:id="rId117"/>
    <p:sldId id="928" r:id="rId118"/>
    <p:sldId id="538" r:id="rId119"/>
    <p:sldId id="539" r:id="rId120"/>
    <p:sldId id="540" r:id="rId121"/>
    <p:sldId id="541" r:id="rId122"/>
    <p:sldId id="542" r:id="rId123"/>
    <p:sldId id="543" r:id="rId124"/>
    <p:sldId id="885" r:id="rId125"/>
    <p:sldId id="886" r:id="rId126"/>
    <p:sldId id="887" r:id="rId127"/>
    <p:sldId id="938" r:id="rId128"/>
    <p:sldId id="546" r:id="rId129"/>
    <p:sldId id="794" r:id="rId130"/>
    <p:sldId id="547" r:id="rId131"/>
    <p:sldId id="548" r:id="rId132"/>
    <p:sldId id="549" r:id="rId133"/>
    <p:sldId id="550" r:id="rId134"/>
    <p:sldId id="551" r:id="rId135"/>
    <p:sldId id="552" r:id="rId136"/>
    <p:sldId id="553" r:id="rId137"/>
    <p:sldId id="554" r:id="rId138"/>
    <p:sldId id="978" r:id="rId139"/>
    <p:sldId id="979" r:id="rId140"/>
    <p:sldId id="791" r:id="rId141"/>
    <p:sldId id="761" r:id="rId142"/>
    <p:sldId id="762" r:id="rId143"/>
    <p:sldId id="763" r:id="rId144"/>
    <p:sldId id="764" r:id="rId145"/>
    <p:sldId id="765" r:id="rId146"/>
    <p:sldId id="790" r:id="rId1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830" autoAdjust="0"/>
    <p:restoredTop sz="94660"/>
  </p:normalViewPr>
  <p:slideViewPr>
    <p:cSldViewPr>
      <p:cViewPr>
        <p:scale>
          <a:sx n="110" d="100"/>
          <a:sy n="110" d="100"/>
        </p:scale>
        <p:origin x="-200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5.xlsx"/><Relationship Id="rId1" Type="http://schemas.openxmlformats.org/officeDocument/2006/relationships/themeOverride" Target="../theme/themeOverride1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27.xlsx"/><Relationship Id="rId1" Type="http://schemas.openxmlformats.org/officeDocument/2006/relationships/themeOverride" Target="../theme/themeOverride2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29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43.xlsx"/><Relationship Id="rId1" Type="http://schemas.openxmlformats.org/officeDocument/2006/relationships/themeOverride" Target="../theme/themeOverride4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0.xlsx"/><Relationship Id="rId1" Type="http://schemas.openxmlformats.org/officeDocument/2006/relationships/themeOverride" Target="../theme/themeOverride5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51.xlsx"/><Relationship Id="rId1" Type="http://schemas.openxmlformats.org/officeDocument/2006/relationships/themeOverride" Target="../theme/themeOverride6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2.xlsx"/><Relationship Id="rId1" Type="http://schemas.openxmlformats.org/officeDocument/2006/relationships/themeOverride" Target="../theme/themeOverride7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53.xlsx"/><Relationship Id="rId1" Type="http://schemas.openxmlformats.org/officeDocument/2006/relationships/themeOverride" Target="../theme/themeOverride8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_____Microsoft_Office_Excel54.xlsx"/><Relationship Id="rId1" Type="http://schemas.openxmlformats.org/officeDocument/2006/relationships/themeOverride" Target="../theme/themeOverride9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\\Lenovo36\&#1088;&#1072;&#1073;&#1086;&#1095;&#1072;&#1103;%20&#1087;&#1072;&#1087;&#1082;&#1072;\&#1076;&#1083;&#1103;%20&#1050;&#1053;\&#1087;&#1088;&#1077;&#1079;&#1077;&#1085;&#1090;&#1072;&#1094;&#1080;&#1103;%202017\&#1055;&#1088;&#1077;&#1079;&#1077;&#1085;&#1090;&#1072;&#1094;&#1080;&#1103;_2016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\\Lenovo36\&#1088;&#1072;&#1073;&#1086;&#1095;&#1072;&#1103;%20&#1087;&#1072;&#1087;&#1082;&#1072;\&#1076;&#1083;&#1103;%20&#1050;&#1053;\&#1087;&#1088;&#1077;&#1079;&#1077;&#1085;&#1090;&#1072;&#1094;&#1080;&#1103;%202017\&#1055;&#1088;&#1077;&#1079;&#1077;&#1085;&#1090;&#1072;&#1094;&#1080;&#1103;_2016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\\Lenovo36\&#1088;&#1072;&#1073;&#1086;&#1095;&#1072;&#1103;%20&#1087;&#1072;&#1087;&#1082;&#1072;\&#1076;&#1083;&#1103;%20&#1050;&#1053;\&#1087;&#1088;&#1077;&#1079;&#1077;&#1085;&#1090;&#1072;&#1094;&#1080;&#1103;%202017\&#1055;&#1088;&#1077;&#1079;&#1077;&#1085;&#1090;&#1072;&#1094;&#1080;&#1103;_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48\Desktop\&#1076;&#1083;&#1103;%20&#1087;&#1088;&#1077;&#1079;&#1077;&#1085;&#1090;&#1072;&#1094;&#1080;&#1080;%202017\&#1079;&#1072;&#1088;&#1087;&#1083;&#1072;&#1090;&#1072;_&#1074;&#1088;&#1072;&#1095;&#1077;&#1081;_&#1074;_&#1086;&#1090;&#1076;&#1077;&#1083;&#1077;&#1085;&#1080;&#1103;&#1093;%202017%20&#1075;..xlsx" TargetMode="Externa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58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9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933962264150939"/>
          <c:y val="3.9003853986433495E-2"/>
          <c:w val="0.77606918238993761"/>
          <c:h val="0.7456340230797359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ПККБ</c:v>
                </c:pt>
              </c:strCache>
            </c:strRef>
          </c:tx>
          <c:dLbls>
            <c:dLbl>
              <c:idx val="0"/>
              <c:layout>
                <c:manualLayout>
                  <c:x val="-9.5824543158521319E-2"/>
                  <c:y val="4.0988624962246131E-2"/>
                </c:manualLayout>
              </c:layout>
              <c:showVal val="1"/>
            </c:dLbl>
            <c:dLbl>
              <c:idx val="1"/>
              <c:layout>
                <c:manualLayout>
                  <c:x val="-0.10223047590749269"/>
                  <c:y val="-4.0954378106935467E-2"/>
                </c:manualLayout>
              </c:layout>
              <c:showVal val="1"/>
            </c:dLbl>
            <c:dLbl>
              <c:idx val="2"/>
              <c:layout>
                <c:manualLayout>
                  <c:x val="-7.2036101619373114E-2"/>
                  <c:y val="4.7837775076817912E-2"/>
                </c:manualLayout>
              </c:layout>
              <c:showVal val="1"/>
            </c:dLbl>
            <c:dLbl>
              <c:idx val="3"/>
              <c:layout>
                <c:manualLayout>
                  <c:x val="-0.12989179418610441"/>
                  <c:y val="-4.8631639277652058E-2"/>
                </c:manualLayout>
              </c:layout>
              <c:showVal val="1"/>
            </c:dLbl>
            <c:dLbl>
              <c:idx val="4"/>
              <c:layout>
                <c:manualLayout>
                  <c:x val="-6.4552815332045904E-2"/>
                  <c:y val="5.4926874126014824E-2"/>
                </c:manualLayout>
              </c:layout>
              <c:showVal val="1"/>
            </c:dLbl>
            <c:dLbl>
              <c:idx val="5"/>
              <c:layout>
                <c:manualLayout>
                  <c:x val="-4.40251572327044E-2"/>
                  <c:y val="-3.928445725252283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113661</c:v>
                </c:pt>
                <c:pt idx="1">
                  <c:v>132076</c:v>
                </c:pt>
                <c:pt idx="2">
                  <c:v>130919</c:v>
                </c:pt>
                <c:pt idx="3">
                  <c:v>153480</c:v>
                </c:pt>
                <c:pt idx="4">
                  <c:v>170657</c:v>
                </c:pt>
                <c:pt idx="5">
                  <c:v>185707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ПКПЦ</c:v>
                </c:pt>
              </c:strCache>
            </c:strRef>
          </c:tx>
          <c:dLbls>
            <c:dLbl>
              <c:idx val="0"/>
              <c:layout>
                <c:manualLayout>
                  <c:x val="-9.7542465210716744E-2"/>
                  <c:y val="-4.6495298348660827E-2"/>
                </c:manualLayout>
              </c:layout>
              <c:showVal val="1"/>
            </c:dLbl>
            <c:dLbl>
              <c:idx val="1"/>
              <c:layout>
                <c:manualLayout>
                  <c:x val="-8.3362551379190866E-2"/>
                  <c:y val="-4.3476272342482712E-2"/>
                </c:manualLayout>
              </c:layout>
              <c:showVal val="1"/>
            </c:dLbl>
            <c:dLbl>
              <c:idx val="2"/>
              <c:layout>
                <c:manualLayout>
                  <c:x val="-7.0783935026989833E-2"/>
                  <c:y val="-5.7577580727018823E-2"/>
                </c:manualLayout>
              </c:layout>
              <c:showVal val="1"/>
            </c:dLbl>
            <c:dLbl>
              <c:idx val="3"/>
              <c:layout>
                <c:manualLayout>
                  <c:x val="-5.9748427672956024E-2"/>
                  <c:y val="-5.0840671918882627E-2"/>
                </c:manualLayout>
              </c:layout>
              <c:showVal val="1"/>
            </c:dLbl>
            <c:dLbl>
              <c:idx val="4"/>
              <c:layout>
                <c:manualLayout>
                  <c:x val="-4.8421730302580096E-2"/>
                  <c:y val="-5.802190605623643E-2"/>
                </c:manualLayout>
              </c:layout>
              <c:showVal val="1"/>
            </c:dLbl>
            <c:dLbl>
              <c:idx val="5"/>
              <c:layout>
                <c:manualLayout>
                  <c:x val="-9.4339622641509708E-3"/>
                  <c:y val="-5.33146205569958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#,##0</c:formatCode>
                <c:ptCount val="6"/>
                <c:pt idx="0">
                  <c:v>23246</c:v>
                </c:pt>
                <c:pt idx="1">
                  <c:v>28547</c:v>
                </c:pt>
                <c:pt idx="2">
                  <c:v>32360</c:v>
                </c:pt>
                <c:pt idx="3">
                  <c:v>32307</c:v>
                </c:pt>
                <c:pt idx="4">
                  <c:v>32677</c:v>
                </c:pt>
                <c:pt idx="5">
                  <c:v>33394</c:v>
                </c:pt>
              </c:numCache>
            </c:numRef>
          </c:val>
        </c:ser>
        <c:marker val="1"/>
        <c:axId val="199945600"/>
        <c:axId val="200090752"/>
      </c:lineChart>
      <c:catAx>
        <c:axId val="199945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090752"/>
        <c:crosses val="autoZero"/>
        <c:auto val="1"/>
        <c:lblAlgn val="ctr"/>
        <c:lblOffset val="100"/>
      </c:catAx>
      <c:valAx>
        <c:axId val="20009075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9456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778664819675319"/>
          <c:y val="4.2055359268292666E-2"/>
          <c:w val="0.8698676727909016"/>
          <c:h val="0.7210284308554960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ПККБ</c:v>
                </c:pt>
              </c:strCache>
            </c:strRef>
          </c:tx>
          <c:dLbls>
            <c:numFmt formatCode="_-* #,##0_р_._-;\-* #,##0_р_._-;_-* &quot;-&quot;_р_._-;_-@_-" sourceLinked="0"/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32214.315280444996</c:v>
                </c:pt>
                <c:pt idx="1">
                  <c:v>35910.464435132133</c:v>
                </c:pt>
                <c:pt idx="2">
                  <c:v>38648.604125897582</c:v>
                </c:pt>
                <c:pt idx="3">
                  <c:v>38796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ЦД 3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-2.5721668919286198E-17"/>
                </c:manualLayout>
              </c:layout>
              <c:showVal val="1"/>
            </c:dLbl>
            <c:numFmt formatCode="#,##0_р_." sourceLinked="0"/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74933.777810311905</c:v>
                </c:pt>
                <c:pt idx="1">
                  <c:v>62520.765723172575</c:v>
                </c:pt>
                <c:pt idx="2">
                  <c:v>54475.042998084289</c:v>
                </c:pt>
                <c:pt idx="3">
                  <c:v>0</c:v>
                </c:pt>
              </c:numCache>
            </c:numRef>
          </c:val>
        </c:ser>
        <c:axId val="218714880"/>
        <c:axId val="218716416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#,##0_р_.</c:formatCode>
                <c:ptCount val="4"/>
                <c:pt idx="0">
                  <c:v>34326.557613067707</c:v>
                </c:pt>
                <c:pt idx="1">
                  <c:v>37297.496190012971</c:v>
                </c:pt>
                <c:pt idx="2">
                  <c:v>39097.166693633575</c:v>
                </c:pt>
                <c:pt idx="3">
                  <c:v>38796</c:v>
                </c:pt>
              </c:numCache>
            </c:numRef>
          </c:val>
        </c:ser>
        <c:marker val="1"/>
        <c:axId val="218714880"/>
        <c:axId val="218716416"/>
      </c:lineChart>
      <c:catAx>
        <c:axId val="218714880"/>
        <c:scaling>
          <c:orientation val="minMax"/>
        </c:scaling>
        <c:axPos val="b"/>
        <c:tickLblPos val="nextTo"/>
        <c:crossAx val="218716416"/>
        <c:crosses val="autoZero"/>
        <c:auto val="1"/>
        <c:lblAlgn val="ctr"/>
        <c:lblOffset val="100"/>
      </c:catAx>
      <c:valAx>
        <c:axId val="21871641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871488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8.4993559832798674E-2"/>
          <c:y val="4.4861391929188491E-2"/>
          <c:w val="0.61817852629533065"/>
          <c:h val="0.8232155234145849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беременность, роды и послеродовый период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22.2</c:v>
                </c:pt>
                <c:pt idx="1">
                  <c:v>18.5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болезни глаз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18.3</c:v>
                </c:pt>
                <c:pt idx="1">
                  <c:v>19.100000000000001</c:v>
                </c:pt>
                <c:pt idx="2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новообразования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8.5</c:v>
                </c:pt>
                <c:pt idx="1">
                  <c:v>9.5</c:v>
                </c:pt>
                <c:pt idx="2">
                  <c:v>9.8000000000000007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болезни мочеполовой системы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8.9</c:v>
                </c:pt>
                <c:pt idx="1">
                  <c:v>15</c:v>
                </c:pt>
                <c:pt idx="2">
                  <c:v>15.7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7.8</c:v>
                </c:pt>
                <c:pt idx="2">
                  <c:v>6.8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7.7</c:v>
                </c:pt>
                <c:pt idx="1">
                  <c:v>8</c:v>
                </c:pt>
                <c:pt idx="2">
                  <c:v>7.3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26.2</c:v>
                </c:pt>
                <c:pt idx="1">
                  <c:v>22.1</c:v>
                </c:pt>
                <c:pt idx="2">
                  <c:v>21.4</c:v>
                </c:pt>
              </c:numCache>
            </c:numRef>
          </c:val>
        </c:ser>
        <c:shape val="box"/>
        <c:axId val="218811776"/>
        <c:axId val="221717632"/>
        <c:axId val="0"/>
      </c:bar3DChart>
      <c:catAx>
        <c:axId val="218811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1717632"/>
        <c:crosses val="autoZero"/>
        <c:auto val="1"/>
        <c:lblAlgn val="ctr"/>
        <c:lblOffset val="100"/>
      </c:catAx>
      <c:valAx>
        <c:axId val="221717632"/>
        <c:scaling>
          <c:orientation val="minMax"/>
        </c:scaling>
        <c:axPos val="l"/>
        <c:majorGridlines/>
        <c:numFmt formatCode="General" sourceLinked="1"/>
        <c:tickLblPos val="nextTo"/>
        <c:crossAx val="218811776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1400" baseline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14739477009815"/>
          <c:y val="3.2937299752561051E-2"/>
          <c:w val="0.27059334597064288"/>
          <c:h val="0.94534931019100465"/>
        </c:manualLayout>
      </c:layout>
      <c:txPr>
        <a:bodyPr/>
        <a:lstStyle/>
        <a:p>
          <a:pPr>
            <a:defRPr sz="14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СМП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17107</c:v>
                </c:pt>
                <c:pt idx="1">
                  <c:v>18847</c:v>
                </c:pt>
                <c:pt idx="2">
                  <c:v>19014</c:v>
                </c:pt>
                <c:pt idx="3">
                  <c:v>18494</c:v>
                </c:pt>
                <c:pt idx="4">
                  <c:v>18530</c:v>
                </c:pt>
                <c:pt idx="5">
                  <c:v>20577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ВМП 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0</c:v>
                </c:pt>
                <c:pt idx="1">
                  <c:v>554</c:v>
                </c:pt>
                <c:pt idx="2">
                  <c:v>845</c:v>
                </c:pt>
                <c:pt idx="3">
                  <c:v>839</c:v>
                </c:pt>
                <c:pt idx="4">
                  <c:v>829</c:v>
                </c:pt>
                <c:pt idx="5">
                  <c:v>885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ВМП ОМС</c:v>
                </c:pt>
              </c:strCache>
            </c:strRef>
          </c:tx>
          <c:dLbls>
            <c:dLbl>
              <c:idx val="0"/>
              <c:layout>
                <c:manualLayout>
                  <c:x val="6.1728395061728392E-3"/>
                  <c:y val="-2.525429394805039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9284457252522831E-2"/>
                </c:manualLayout>
              </c:layout>
              <c:showVal val="1"/>
            </c:dLbl>
            <c:dLbl>
              <c:idx val="2"/>
              <c:layout>
                <c:manualLayout>
                  <c:x val="-3.0864197530864543E-3"/>
                  <c:y val="-2.5254293948050392E-2"/>
                </c:manualLayout>
              </c:layout>
              <c:showVal val="1"/>
            </c:dLbl>
            <c:dLbl>
              <c:idx val="3"/>
              <c:layout>
                <c:manualLayout>
                  <c:x val="-3.0864197530864543E-3"/>
                  <c:y val="-3.647842459162834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647842459162834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438</c:v>
                </c:pt>
                <c:pt idx="3">
                  <c:v>1860</c:v>
                </c:pt>
                <c:pt idx="4">
                  <c:v>1877</c:v>
                </c:pt>
                <c:pt idx="5">
                  <c:v>1813</c:v>
                </c:pt>
              </c:numCache>
            </c:numRef>
          </c:val>
        </c:ser>
        <c:shape val="box"/>
        <c:axId val="222751744"/>
        <c:axId val="222368512"/>
        <c:axId val="0"/>
      </c:bar3DChart>
      <c:catAx>
        <c:axId val="22275174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368512"/>
        <c:crosses val="autoZero"/>
        <c:auto val="1"/>
        <c:lblAlgn val="ctr"/>
        <c:lblOffset val="100"/>
      </c:catAx>
      <c:valAx>
        <c:axId val="2223685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751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0"/>
              <c:layout>
                <c:manualLayout>
                  <c:x val="-2.3148148148148147E-2"/>
                  <c:y val="2.8060326608944641E-3"/>
                </c:manualLayout>
              </c:layout>
              <c:showVal val="1"/>
            </c:dLbl>
            <c:dLbl>
              <c:idx val="1"/>
              <c:layout>
                <c:manualLayout>
                  <c:x val="-2.4691358024691412E-2"/>
                  <c:y val="2.806032660894488E-3"/>
                </c:manualLayout>
              </c:layout>
              <c:showVal val="1"/>
            </c:dLbl>
            <c:dLbl>
              <c:idx val="2"/>
              <c:layout>
                <c:manualLayout>
                  <c:x val="-1.697530864197554E-2"/>
                  <c:y val="2.80603266089448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Всего прооперировано больных</c:v>
                </c:pt>
                <c:pt idx="1">
                  <c:v>Всего операций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18498</c:v>
                </c:pt>
                <c:pt idx="1">
                  <c:v>24708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Всего прооперировано больных</c:v>
                </c:pt>
                <c:pt idx="1">
                  <c:v>Всего операций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20120</c:v>
                </c:pt>
                <c:pt idx="1">
                  <c:v>26438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1"/>
              <c:layout>
                <c:manualLayout>
                  <c:x val="3.0864197530864629E-3"/>
                  <c:y val="-1.964222862626167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Всего прооперировано больных</c:v>
                </c:pt>
                <c:pt idx="1">
                  <c:v>Всего операций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">
                  <c:v>21513</c:v>
                </c:pt>
                <c:pt idx="1">
                  <c:v>30440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Всего прооперировано больных</c:v>
                </c:pt>
                <c:pt idx="1">
                  <c:v>Всего операций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19821</c:v>
                </c:pt>
                <c:pt idx="1">
                  <c:v>25839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Всего прооперировано больных</c:v>
                </c:pt>
                <c:pt idx="1">
                  <c:v>Всего операций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21842</c:v>
                </c:pt>
                <c:pt idx="1">
                  <c:v>28034</c:v>
                </c:pt>
              </c:numCache>
            </c:numRef>
          </c:val>
        </c:ser>
        <c:axId val="222759168"/>
        <c:axId val="222773248"/>
      </c:barChart>
      <c:catAx>
        <c:axId val="2227591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773248"/>
        <c:crosses val="autoZero"/>
        <c:auto val="1"/>
        <c:lblAlgn val="ctr"/>
        <c:lblOffset val="100"/>
      </c:catAx>
      <c:valAx>
        <c:axId val="222773248"/>
        <c:scaling>
          <c:orientation val="minMax"/>
        </c:scaling>
        <c:axPos val="l"/>
        <c:majorGridlines/>
        <c:numFmt formatCode="#,##0" sourceLinked="1"/>
        <c:tickLblPos val="nextTo"/>
        <c:crossAx val="2227591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1.0802469135802519E-2"/>
                  <c:y val="-5.1085342287883074E-3"/>
                </c:manualLayout>
              </c:layout>
              <c:showVal val="1"/>
            </c:dLbl>
            <c:dLbl>
              <c:idx val="1"/>
              <c:layout>
                <c:manualLayout>
                  <c:x val="-7.7160493827161799E-3"/>
                  <c:y val="-1.0217068457576636E-2"/>
                </c:manualLayout>
              </c:layout>
              <c:showVal val="1"/>
            </c:dLbl>
            <c:dLbl>
              <c:idx val="2"/>
              <c:layout>
                <c:manualLayout>
                  <c:x val="-7.7160493827161799E-3"/>
                  <c:y val="-1.0217068457576636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кардиология</c:v>
                </c:pt>
                <c:pt idx="1">
                  <c:v>эндокринология</c:v>
                </c:pt>
                <c:pt idx="2">
                  <c:v>аллергология</c:v>
                </c:pt>
                <c:pt idx="3">
                  <c:v>неврология</c:v>
                </c:pt>
                <c:pt idx="4">
                  <c:v>гематология</c:v>
                </c:pt>
                <c:pt idx="5">
                  <c:v>пульмонология</c:v>
                </c:pt>
                <c:pt idx="6">
                  <c:v>гастроэнтерология</c:v>
                </c:pt>
                <c:pt idx="7">
                  <c:v>нефрология</c:v>
                </c:pt>
                <c:pt idx="8">
                  <c:v>диализ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57</c:v>
                </c:pt>
                <c:pt idx="1">
                  <c:v>35</c:v>
                </c:pt>
                <c:pt idx="2">
                  <c:v>34</c:v>
                </c:pt>
                <c:pt idx="3">
                  <c:v>41</c:v>
                </c:pt>
                <c:pt idx="4">
                  <c:v>46</c:v>
                </c:pt>
                <c:pt idx="5">
                  <c:v>28</c:v>
                </c:pt>
                <c:pt idx="6">
                  <c:v>32</c:v>
                </c:pt>
                <c:pt idx="7">
                  <c:v>40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кардиология</c:v>
                </c:pt>
                <c:pt idx="1">
                  <c:v>эндокринология</c:v>
                </c:pt>
                <c:pt idx="2">
                  <c:v>аллергология</c:v>
                </c:pt>
                <c:pt idx="3">
                  <c:v>неврология</c:v>
                </c:pt>
                <c:pt idx="4">
                  <c:v>гематология</c:v>
                </c:pt>
                <c:pt idx="5">
                  <c:v>пульмонология</c:v>
                </c:pt>
                <c:pt idx="6">
                  <c:v>гастроэнтерология</c:v>
                </c:pt>
                <c:pt idx="7">
                  <c:v>нефрология</c:v>
                </c:pt>
                <c:pt idx="8">
                  <c:v>диализ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58</c:v>
                </c:pt>
                <c:pt idx="1">
                  <c:v>37</c:v>
                </c:pt>
                <c:pt idx="2">
                  <c:v>34</c:v>
                </c:pt>
                <c:pt idx="3">
                  <c:v>37</c:v>
                </c:pt>
                <c:pt idx="4">
                  <c:v>40</c:v>
                </c:pt>
                <c:pt idx="5">
                  <c:v>28</c:v>
                </c:pt>
                <c:pt idx="6">
                  <c:v>26</c:v>
                </c:pt>
                <c:pt idx="7">
                  <c:v>41</c:v>
                </c:pt>
                <c:pt idx="8">
                  <c:v>23</c:v>
                </c:pt>
              </c:numCache>
            </c:numRef>
          </c:val>
        </c:ser>
        <c:axId val="224123136"/>
        <c:axId val="143654912"/>
      </c:barChart>
      <c:catAx>
        <c:axId val="22412313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654912"/>
        <c:crosses val="autoZero"/>
        <c:auto val="1"/>
        <c:lblAlgn val="ctr"/>
        <c:lblOffset val="100"/>
      </c:catAx>
      <c:valAx>
        <c:axId val="143654912"/>
        <c:scaling>
          <c:orientation val="minMax"/>
          <c:max val="6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4123136"/>
        <c:crosses val="autoZero"/>
        <c:crossBetween val="between"/>
        <c:minorUnit val="5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-2.006172839506173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7.7160493827162042E-3"/>
                  <c:y val="-1.0217068457576636E-2"/>
                </c:manualLayout>
              </c:layout>
              <c:showVal val="1"/>
            </c:dLbl>
            <c:dLbl>
              <c:idx val="2"/>
              <c:layout>
                <c:manualLayout>
                  <c:x val="-7.7160493827162042E-3"/>
                  <c:y val="-1.0217068457576636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кардиология</c:v>
                </c:pt>
                <c:pt idx="1">
                  <c:v>неврология</c:v>
                </c:pt>
                <c:pt idx="2">
                  <c:v>нефрология</c:v>
                </c:pt>
                <c:pt idx="3">
                  <c:v>эндокринология</c:v>
                </c:pt>
                <c:pt idx="4">
                  <c:v>гематология</c:v>
                </c:pt>
                <c:pt idx="5">
                  <c:v>аллергология</c:v>
                </c:pt>
                <c:pt idx="6">
                  <c:v>гастроэнтерология</c:v>
                </c:pt>
                <c:pt idx="7">
                  <c:v>пульмонология</c:v>
                </c:pt>
                <c:pt idx="8">
                  <c:v>диализ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1746</c:v>
                </c:pt>
                <c:pt idx="1">
                  <c:v>977</c:v>
                </c:pt>
                <c:pt idx="3">
                  <c:v>1190</c:v>
                </c:pt>
                <c:pt idx="4">
                  <c:v>977</c:v>
                </c:pt>
                <c:pt idx="5">
                  <c:v>1130</c:v>
                </c:pt>
                <c:pt idx="6">
                  <c:v>674</c:v>
                </c:pt>
                <c:pt idx="7">
                  <c:v>754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кардиология</c:v>
                </c:pt>
                <c:pt idx="1">
                  <c:v>неврология</c:v>
                </c:pt>
                <c:pt idx="2">
                  <c:v>нефрология</c:v>
                </c:pt>
                <c:pt idx="3">
                  <c:v>эндокринология</c:v>
                </c:pt>
                <c:pt idx="4">
                  <c:v>гематология</c:v>
                </c:pt>
                <c:pt idx="5">
                  <c:v>аллергология</c:v>
                </c:pt>
                <c:pt idx="6">
                  <c:v>гастроэнтерология</c:v>
                </c:pt>
                <c:pt idx="7">
                  <c:v>пульмонология</c:v>
                </c:pt>
                <c:pt idx="8">
                  <c:v>диализ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3591</c:v>
                </c:pt>
                <c:pt idx="1">
                  <c:v>1762</c:v>
                </c:pt>
                <c:pt idx="2">
                  <c:v>661</c:v>
                </c:pt>
                <c:pt idx="3">
                  <c:v>1267</c:v>
                </c:pt>
                <c:pt idx="4">
                  <c:v>1108</c:v>
                </c:pt>
                <c:pt idx="5">
                  <c:v>1114</c:v>
                </c:pt>
                <c:pt idx="6">
                  <c:v>676</c:v>
                </c:pt>
                <c:pt idx="7">
                  <c:v>817</c:v>
                </c:pt>
                <c:pt idx="8">
                  <c:v>269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кардиология</c:v>
                </c:pt>
                <c:pt idx="1">
                  <c:v>неврология</c:v>
                </c:pt>
                <c:pt idx="2">
                  <c:v>нефрология</c:v>
                </c:pt>
                <c:pt idx="3">
                  <c:v>эндокринология</c:v>
                </c:pt>
                <c:pt idx="4">
                  <c:v>гематология</c:v>
                </c:pt>
                <c:pt idx="5">
                  <c:v>аллергология</c:v>
                </c:pt>
                <c:pt idx="6">
                  <c:v>гастроэнтерология</c:v>
                </c:pt>
                <c:pt idx="7">
                  <c:v>пульмонология</c:v>
                </c:pt>
                <c:pt idx="8">
                  <c:v>диализ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3532</c:v>
                </c:pt>
                <c:pt idx="1">
                  <c:v>2016</c:v>
                </c:pt>
                <c:pt idx="2">
                  <c:v>1244</c:v>
                </c:pt>
                <c:pt idx="3">
                  <c:v>1198</c:v>
                </c:pt>
                <c:pt idx="4">
                  <c:v>1103</c:v>
                </c:pt>
                <c:pt idx="5">
                  <c:v>1073</c:v>
                </c:pt>
                <c:pt idx="6">
                  <c:v>824</c:v>
                </c:pt>
                <c:pt idx="7">
                  <c:v>770</c:v>
                </c:pt>
                <c:pt idx="8">
                  <c:v>677</c:v>
                </c:pt>
              </c:numCache>
            </c:numRef>
          </c:val>
        </c:ser>
        <c:axId val="143800576"/>
        <c:axId val="143818752"/>
      </c:barChart>
      <c:catAx>
        <c:axId val="14380057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818752"/>
        <c:crosses val="autoZero"/>
        <c:auto val="1"/>
        <c:lblAlgn val="ctr"/>
        <c:lblOffset val="100"/>
      </c:catAx>
      <c:valAx>
        <c:axId val="1438187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8005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3.0864197530864738E-3"/>
                  <c:y val="-3.9284457252522831E-2"/>
                </c:manualLayout>
              </c:layout>
              <c:showVal val="1"/>
            </c:dLbl>
            <c:dLbl>
              <c:idx val="1"/>
              <c:layout>
                <c:manualLayout>
                  <c:x val="2.0061728395061731E-2"/>
                  <c:y val="-4.2090489913418835E-2"/>
                </c:manualLayout>
              </c:layout>
              <c:showVal val="1"/>
            </c:dLbl>
            <c:dLbl>
              <c:idx val="2"/>
              <c:layout>
                <c:manualLayout>
                  <c:x val="3.8580246913580245E-2"/>
                  <c:y val="-5.8926685878784323E-2"/>
                </c:manualLayout>
              </c:layout>
              <c:showVal val="1"/>
            </c:dLbl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1.28</c:v>
                </c:pt>
                <c:pt idx="1">
                  <c:v>1.1700000000000021</c:v>
                </c:pt>
                <c:pt idx="2" formatCode="0.00">
                  <c:v>1</c:v>
                </c:pt>
                <c:pt idx="3">
                  <c:v>0.8</c:v>
                </c:pt>
              </c:numCache>
            </c:numRef>
          </c:val>
        </c:ser>
        <c:shape val="box"/>
        <c:axId val="143790848"/>
        <c:axId val="143792384"/>
        <c:axId val="0"/>
      </c:bar3DChart>
      <c:catAx>
        <c:axId val="143790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792384"/>
        <c:crosses val="autoZero"/>
        <c:auto val="1"/>
        <c:lblAlgn val="ctr"/>
        <c:lblOffset val="100"/>
      </c:catAx>
      <c:valAx>
        <c:axId val="1437923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790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тазобедренные суставы</c:v>
                </c:pt>
                <c:pt idx="1">
                  <c:v>коленные суставы</c:v>
                </c:pt>
                <c:pt idx="2">
                  <c:v>плечевые суставы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тазобедренные суставы</c:v>
                </c:pt>
                <c:pt idx="1">
                  <c:v>коленные суставы</c:v>
                </c:pt>
                <c:pt idx="2">
                  <c:v>плечевые суставы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84</c:v>
                </c:pt>
                <c:pt idx="1">
                  <c:v>100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тазобедренные суставы</c:v>
                </c:pt>
                <c:pt idx="1">
                  <c:v>коленные суставы</c:v>
                </c:pt>
                <c:pt idx="2">
                  <c:v>плечевые суставы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148</c:v>
                </c:pt>
                <c:pt idx="1">
                  <c:v>75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тазобедренные суставы</c:v>
                </c:pt>
                <c:pt idx="1">
                  <c:v>коленные суставы</c:v>
                </c:pt>
                <c:pt idx="2">
                  <c:v>плечевые суставы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176</c:v>
                </c:pt>
                <c:pt idx="1">
                  <c:v>75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2.6234567901234612E-2"/>
                  <c:y val="8.4180979826834704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тазобедренные суставы</c:v>
                </c:pt>
                <c:pt idx="1">
                  <c:v>коленные суставы</c:v>
                </c:pt>
                <c:pt idx="2">
                  <c:v>плечевые суставы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158</c:v>
                </c:pt>
                <c:pt idx="1">
                  <c:v>80</c:v>
                </c:pt>
                <c:pt idx="2">
                  <c:v>5</c:v>
                </c:pt>
              </c:numCache>
            </c:numRef>
          </c:val>
        </c:ser>
        <c:axId val="192281600"/>
        <c:axId val="192287488"/>
      </c:barChart>
      <c:catAx>
        <c:axId val="192281600"/>
        <c:scaling>
          <c:orientation val="minMax"/>
        </c:scaling>
        <c:axPos val="b"/>
        <c:tickLblPos val="nextTo"/>
        <c:crossAx val="192287488"/>
        <c:crosses val="autoZero"/>
        <c:auto val="1"/>
        <c:lblAlgn val="ctr"/>
        <c:lblOffset val="100"/>
      </c:catAx>
      <c:valAx>
        <c:axId val="192287488"/>
        <c:scaling>
          <c:orientation val="minMax"/>
        </c:scaling>
        <c:axPos val="l"/>
        <c:majorGridlines/>
        <c:numFmt formatCode="General" sourceLinked="1"/>
        <c:tickLblPos val="nextTo"/>
        <c:crossAx val="1922816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8165137614678895E-2"/>
          <c:y val="0.11735941320293385"/>
          <c:w val="0.65326424998533938"/>
          <c:h val="0.86721686298184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30510193844679"/>
                  <c:y val="4.5870825356966599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CC-4AC2-B9B1-A5320537D074}"/>
                </c:ext>
              </c:extLst>
            </c:dLbl>
            <c:dLbl>
              <c:idx val="1"/>
              <c:layout>
                <c:manualLayout>
                  <c:x val="0.16971544616941808"/>
                  <c:y val="-0.1909072688326636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CC-4AC2-B9B1-A5320537D074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CC-4AC2-B9B1-A5320537D074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ФБС</c:v>
                </c:pt>
                <c:pt idx="1">
                  <c:v>ФГС</c:v>
                </c:pt>
                <c:pt idx="2">
                  <c:v>колоноскопия</c:v>
                </c:pt>
                <c:pt idx="3">
                  <c:v>RRS</c:v>
                </c:pt>
                <c:pt idx="4">
                  <c:v>дуоденоскопия</c:v>
                </c:pt>
                <c:pt idx="5">
                  <c:v>лапароскопия</c:v>
                </c:pt>
                <c:pt idx="6">
                  <c:v>гастростомия</c:v>
                </c:pt>
                <c:pt idx="7">
                  <c:v>эндопротезирование пищевода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3519</c:v>
                </c:pt>
                <c:pt idx="1">
                  <c:v>3137</c:v>
                </c:pt>
                <c:pt idx="2">
                  <c:v>867</c:v>
                </c:pt>
                <c:pt idx="3">
                  <c:v>384</c:v>
                </c:pt>
                <c:pt idx="4">
                  <c:v>286</c:v>
                </c:pt>
                <c:pt idx="5">
                  <c:v>101</c:v>
                </c:pt>
                <c:pt idx="6">
                  <c:v>18</c:v>
                </c:pt>
                <c:pt idx="7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CC-4AC2-B9B1-A5320537D074}"/>
            </c:ext>
          </c:extLst>
        </c:ser>
        <c:dLbls>
          <c:showVal val="1"/>
        </c:dLbls>
      </c:pie3DChart>
      <c:spPr>
        <a:noFill/>
        <a:ln w="25665">
          <a:noFill/>
        </a:ln>
      </c:spPr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72666334844304392"/>
          <c:y val="7.6759923528077506E-2"/>
          <c:w val="0.2640774506349618"/>
          <c:h val="0.831556981303253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19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5327300400155232E-2"/>
          <c:y val="3.6172053835736288E-2"/>
          <c:w val="0.68970772424631033"/>
          <c:h val="0.77286400843730163"/>
        </c:manualLayout>
      </c:layout>
      <c:barChart>
        <c:barDir val="col"/>
        <c:grouping val="stacked"/>
        <c:ser>
          <c:idx val="1"/>
          <c:order val="1"/>
          <c:tx>
            <c:strRef>
              <c:f>Лист1!$A$3</c:f>
              <c:strCache>
                <c:ptCount val="1"/>
                <c:pt idx="0">
                  <c:v>лечебные</c:v>
                </c:pt>
              </c:strCache>
            </c:strRef>
          </c:tx>
          <c:cat>
            <c:strRef>
              <c:f>Лист1!$B$1:$G$1</c:f>
              <c:strCache>
                <c:ptCount val="6"/>
                <c:pt idx="0">
                  <c:v>ФГС</c:v>
                </c:pt>
                <c:pt idx="1">
                  <c:v>ФБС</c:v>
                </c:pt>
                <c:pt idx="2">
                  <c:v>колоноскопия</c:v>
                </c:pt>
                <c:pt idx="3">
                  <c:v>RRS</c:v>
                </c:pt>
                <c:pt idx="4">
                  <c:v>дуоденоскопия</c:v>
                </c:pt>
                <c:pt idx="5">
                  <c:v>лапароскопии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402</c:v>
                </c:pt>
                <c:pt idx="1">
                  <c:v>2734</c:v>
                </c:pt>
                <c:pt idx="2">
                  <c:v>124</c:v>
                </c:pt>
                <c:pt idx="3">
                  <c:v>21</c:v>
                </c:pt>
                <c:pt idx="4">
                  <c:v>212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6A-4E9C-A94C-A2580894A3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гистолоическое исследование</c:v>
                </c:pt>
              </c:strCache>
            </c:strRef>
          </c:tx>
          <c:cat>
            <c:strRef>
              <c:f>Лист1!$B$1:$G$1</c:f>
              <c:strCache>
                <c:ptCount val="6"/>
                <c:pt idx="0">
                  <c:v>ФГС</c:v>
                </c:pt>
                <c:pt idx="1">
                  <c:v>ФБС</c:v>
                </c:pt>
                <c:pt idx="2">
                  <c:v>колоноскопия</c:v>
                </c:pt>
                <c:pt idx="3">
                  <c:v>RRS</c:v>
                </c:pt>
                <c:pt idx="4">
                  <c:v>дуоденоскопия</c:v>
                </c:pt>
                <c:pt idx="5">
                  <c:v>лапароскопии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578</c:v>
                </c:pt>
                <c:pt idx="1">
                  <c:v>772</c:v>
                </c:pt>
                <c:pt idx="2">
                  <c:v>430</c:v>
                </c:pt>
                <c:pt idx="3">
                  <c:v>106</c:v>
                </c:pt>
                <c:pt idx="4">
                  <c:v>28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6A-4E9C-A94C-A2580894A3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диагностические</c:v>
                </c:pt>
              </c:strCache>
            </c:strRef>
          </c:tx>
          <c:cat>
            <c:strRef>
              <c:f>Лист1!$B$1:$G$1</c:f>
              <c:strCache>
                <c:ptCount val="6"/>
                <c:pt idx="0">
                  <c:v>ФГС</c:v>
                </c:pt>
                <c:pt idx="1">
                  <c:v>ФБС</c:v>
                </c:pt>
                <c:pt idx="2">
                  <c:v>колоноскопия</c:v>
                </c:pt>
                <c:pt idx="3">
                  <c:v>RRS</c:v>
                </c:pt>
                <c:pt idx="4">
                  <c:v>дуоденоскопия</c:v>
                </c:pt>
                <c:pt idx="5">
                  <c:v>лапароскопии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2735</c:v>
                </c:pt>
                <c:pt idx="1">
                  <c:v>3395</c:v>
                </c:pt>
                <c:pt idx="2">
                  <c:v>743</c:v>
                </c:pt>
                <c:pt idx="3">
                  <c:v>363</c:v>
                </c:pt>
                <c:pt idx="4">
                  <c:v>74</c:v>
                </c:pt>
                <c:pt idx="5">
                  <c:v>85</c:v>
                </c:pt>
              </c:numCache>
            </c:numRef>
          </c:val>
        </c:ser>
        <c:overlap val="100"/>
        <c:axId val="192405504"/>
        <c:axId val="192407040"/>
      </c:barChar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</c:v>
                </c:pt>
              </c:strCache>
            </c:strRef>
          </c:tx>
          <c:dLbls>
            <c:dLbl>
              <c:idx val="0"/>
              <c:layout>
                <c:manualLayout>
                  <c:x val="-5.5412629616624166E-2"/>
                  <c:y val="-6.1539881512076663E-2"/>
                </c:manualLayout>
              </c:layout>
              <c:showVal val="1"/>
            </c:dLbl>
            <c:dLbl>
              <c:idx val="1"/>
              <c:layout>
                <c:manualLayout>
                  <c:x val="-2.6914705813788381E-2"/>
                  <c:y val="-6.153988151207666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2235176030135412E-2"/>
                </c:manualLayout>
              </c:layout>
              <c:showVal val="1"/>
            </c:dLbl>
            <c:dLbl>
              <c:idx val="3"/>
              <c:layout>
                <c:manualLayout>
                  <c:x val="-1.1082525923324581E-2"/>
                  <c:y val="-4.9817999319301094E-2"/>
                </c:manualLayout>
              </c:layout>
              <c:showVal val="1"/>
            </c:dLbl>
            <c:dLbl>
              <c:idx val="4"/>
              <c:layout>
                <c:manualLayout>
                  <c:x val="-1.1082525923324631E-2"/>
                  <c:y val="-5.5678940415688397E-2"/>
                </c:manualLayout>
              </c:layout>
              <c:showVal val="1"/>
            </c:dLbl>
            <c:dLbl>
              <c:idx val="5"/>
              <c:layout>
                <c:manualLayout>
                  <c:x val="-1.2665743912371004E-2"/>
                  <c:y val="-6.447035206027076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Лист1!$B$1:$G$1</c:f>
              <c:strCache>
                <c:ptCount val="6"/>
                <c:pt idx="0">
                  <c:v>ФГС</c:v>
                </c:pt>
                <c:pt idx="1">
                  <c:v>ФБС</c:v>
                </c:pt>
                <c:pt idx="2">
                  <c:v>колоноскопия</c:v>
                </c:pt>
                <c:pt idx="3">
                  <c:v>RRS</c:v>
                </c:pt>
                <c:pt idx="4">
                  <c:v>дуоденоскопия</c:v>
                </c:pt>
                <c:pt idx="5">
                  <c:v>лапароскопии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3137</c:v>
                </c:pt>
                <c:pt idx="1">
                  <c:v>3519</c:v>
                </c:pt>
                <c:pt idx="2">
                  <c:v>867</c:v>
                </c:pt>
                <c:pt idx="3">
                  <c:v>384</c:v>
                </c:pt>
                <c:pt idx="4">
                  <c:v>286</c:v>
                </c:pt>
                <c:pt idx="5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A-4E9C-A94C-A2580894A383}"/>
            </c:ext>
          </c:extLst>
        </c:ser>
        <c:marker val="1"/>
        <c:axId val="192405504"/>
        <c:axId val="192407040"/>
      </c:lineChart>
      <c:catAx>
        <c:axId val="192405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407040"/>
        <c:crosses val="autoZero"/>
        <c:auto val="1"/>
        <c:lblAlgn val="ctr"/>
        <c:lblOffset val="100"/>
      </c:catAx>
      <c:valAx>
        <c:axId val="192407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40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10287625830998"/>
          <c:y val="0.28073169465419873"/>
          <c:w val="0.22473068776360736"/>
          <c:h val="0.51931445448829261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83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96200448597858"/>
          <c:y val="1.8872552301357176E-2"/>
          <c:w val="0.85245698830846039"/>
          <c:h val="0.66326531854317983"/>
        </c:manualLayout>
      </c:layout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2.0061849907650451E-2"/>
                  <c:y val="-1.8035300499754325E-2"/>
                </c:manualLayout>
              </c:layout>
              <c:showVal val="1"/>
            </c:dLbl>
            <c:dLbl>
              <c:idx val="1"/>
              <c:layout>
                <c:manualLayout>
                  <c:x val="-2.3148148148148147E-2"/>
                  <c:y val="-5.1529429999298123E-3"/>
                </c:manualLayout>
              </c:layout>
              <c:showVal val="1"/>
            </c:dLbl>
            <c:dLbl>
              <c:idx val="2"/>
              <c:layout>
                <c:manualLayout>
                  <c:x val="-2.3148148148148147E-2"/>
                  <c:y val="-2.0611771999719256E-2"/>
                </c:manualLayout>
              </c:layout>
              <c:showVal val="1"/>
            </c:dLbl>
            <c:dLbl>
              <c:idx val="3"/>
              <c:layout>
                <c:manualLayout>
                  <c:x val="-1.0802469135802595E-2"/>
                  <c:y val="2.5764714999649031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Лист1!$A$1:$F$1</c:f>
              <c:strCache>
                <c:ptCount val="6"/>
                <c:pt idx="0">
                  <c:v>диабетологический центр</c:v>
                </c:pt>
                <c:pt idx="1">
                  <c:v>астма-центр</c:v>
                </c:pt>
                <c:pt idx="2">
                  <c:v>центр рассеянного склероза</c:v>
                </c:pt>
                <c:pt idx="3">
                  <c:v>эпилептологический центр</c:v>
                </c:pt>
                <c:pt idx="4">
                  <c:v>центр диагностики и лечения экстрапирамидных расстройств</c:v>
                </c:pt>
                <c:pt idx="5">
                  <c:v>нефрологический центр</c:v>
                </c:pt>
              </c:strCache>
            </c:strRef>
          </c:cat>
          <c:val>
            <c:numRef>
              <c:f>Лист1!$A$2:$F$2</c:f>
              <c:numCache>
                <c:formatCode>General</c:formatCode>
                <c:ptCount val="6"/>
                <c:pt idx="0">
                  <c:v>10473</c:v>
                </c:pt>
                <c:pt idx="1">
                  <c:v>2209</c:v>
                </c:pt>
                <c:pt idx="2">
                  <c:v>1665</c:v>
                </c:pt>
                <c:pt idx="3">
                  <c:v>930</c:v>
                </c:pt>
                <c:pt idx="4">
                  <c:v>2575</c:v>
                </c:pt>
              </c:numCache>
            </c:numRef>
          </c:val>
        </c:ser>
        <c:ser>
          <c:idx val="1"/>
          <c:order val="1"/>
          <c:dLbls>
            <c:dLbl>
              <c:idx val="0"/>
              <c:layout>
                <c:manualLayout>
                  <c:x val="-4.6296296296296771E-3"/>
                  <c:y val="-2.0611771999719256E-2"/>
                </c:manualLayout>
              </c:layout>
              <c:showVal val="1"/>
            </c:dLbl>
            <c:dLbl>
              <c:idx val="1"/>
              <c:layout>
                <c:manualLayout>
                  <c:x val="-1.5433313891319142E-3"/>
                  <c:y val="-1.2882357499824523E-2"/>
                </c:manualLayout>
              </c:layout>
              <c:showVal val="1"/>
            </c:dLbl>
            <c:dLbl>
              <c:idx val="2"/>
              <c:layout>
                <c:manualLayout>
                  <c:x val="-7.7160493827161504E-3"/>
                  <c:y val="-2.5764714999649028E-2"/>
                </c:manualLayout>
              </c:layout>
              <c:showVal val="1"/>
            </c:dLbl>
            <c:dLbl>
              <c:idx val="5"/>
              <c:layout>
                <c:manualLayout>
                  <c:x val="-1.6975308641975467E-2"/>
                  <c:y val="2.5764714999649031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Лист1!$A$1:$F$1</c:f>
              <c:strCache>
                <c:ptCount val="6"/>
                <c:pt idx="0">
                  <c:v>диабетологический центр</c:v>
                </c:pt>
                <c:pt idx="1">
                  <c:v>астма-центр</c:v>
                </c:pt>
                <c:pt idx="2">
                  <c:v>центр рассеянного склероза</c:v>
                </c:pt>
                <c:pt idx="3">
                  <c:v>эпилептологический центр</c:v>
                </c:pt>
                <c:pt idx="4">
                  <c:v>центр диагностики и лечения экстрапирамидных расстройств</c:v>
                </c:pt>
                <c:pt idx="5">
                  <c:v>нефрологический центр</c:v>
                </c:pt>
              </c:strCache>
            </c:strRef>
          </c:cat>
          <c:val>
            <c:numRef>
              <c:f>Лист1!$A$3:$F$3</c:f>
              <c:numCache>
                <c:formatCode>General</c:formatCode>
                <c:ptCount val="6"/>
                <c:pt idx="0">
                  <c:v>10512</c:v>
                </c:pt>
                <c:pt idx="1">
                  <c:v>2216</c:v>
                </c:pt>
                <c:pt idx="2">
                  <c:v>1703</c:v>
                </c:pt>
                <c:pt idx="3">
                  <c:v>2201</c:v>
                </c:pt>
                <c:pt idx="4">
                  <c:v>2752</c:v>
                </c:pt>
                <c:pt idx="5">
                  <c:v>516</c:v>
                </c:pt>
              </c:numCache>
            </c:numRef>
          </c:val>
        </c:ser>
        <c:ser>
          <c:idx val="2"/>
          <c:order val="2"/>
          <c:dLbls>
            <c:dLbl>
              <c:idx val="0"/>
              <c:layout>
                <c:manualLayout>
                  <c:x val="-4.5161749428484612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1949106479480785E-3"/>
                  <c:y val="-2.0611771999719242E-2"/>
                </c:manualLayout>
              </c:layout>
              <c:showVal val="1"/>
            </c:dLbl>
            <c:dLbl>
              <c:idx val="2"/>
              <c:layout>
                <c:manualLayout>
                  <c:x val="1.543209876543219E-2"/>
                  <c:y val="-2.0611771999719256E-2"/>
                </c:manualLayout>
              </c:layout>
              <c:showVal val="1"/>
            </c:dLbl>
            <c:dLbl>
              <c:idx val="3"/>
              <c:layout>
                <c:manualLayout>
                  <c:x val="6.7974366909192884E-3"/>
                  <c:y val="-5.1529429999298123E-3"/>
                </c:manualLayout>
              </c:layout>
              <c:showVal val="1"/>
            </c:dLbl>
            <c:dLbl>
              <c:idx val="4"/>
              <c:layout>
                <c:manualLayout>
                  <c:x val="1.4864308758144354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-1.6975308641975405E-2"/>
                  <c:y val="5.152942999929812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Лист1!$A$1:$F$1</c:f>
              <c:strCache>
                <c:ptCount val="6"/>
                <c:pt idx="0">
                  <c:v>диабетологический центр</c:v>
                </c:pt>
                <c:pt idx="1">
                  <c:v>астма-центр</c:v>
                </c:pt>
                <c:pt idx="2">
                  <c:v>центр рассеянного склероза</c:v>
                </c:pt>
                <c:pt idx="3">
                  <c:v>эпилептологический центр</c:v>
                </c:pt>
                <c:pt idx="4">
                  <c:v>центр диагностики и лечения экстрапирамидных расстройств</c:v>
                </c:pt>
                <c:pt idx="5">
                  <c:v>нефрологический центр</c:v>
                </c:pt>
              </c:strCache>
            </c:strRef>
          </c:cat>
          <c:val>
            <c:numRef>
              <c:f>Лист1!$A$4:$F$4</c:f>
              <c:numCache>
                <c:formatCode>General</c:formatCode>
                <c:ptCount val="6"/>
                <c:pt idx="0">
                  <c:v>12879</c:v>
                </c:pt>
                <c:pt idx="1">
                  <c:v>2325</c:v>
                </c:pt>
                <c:pt idx="2">
                  <c:v>1861</c:v>
                </c:pt>
                <c:pt idx="3">
                  <c:v>2053</c:v>
                </c:pt>
                <c:pt idx="4">
                  <c:v>2516</c:v>
                </c:pt>
                <c:pt idx="5">
                  <c:v>4854</c:v>
                </c:pt>
              </c:numCache>
            </c:numRef>
          </c:val>
        </c:ser>
        <c:axId val="204352896"/>
        <c:axId val="204371456"/>
      </c:barChart>
      <c:catAx>
        <c:axId val="20435289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4371456"/>
        <c:crosses val="autoZero"/>
        <c:auto val="1"/>
        <c:lblAlgn val="ctr"/>
        <c:lblOffset val="100"/>
      </c:catAx>
      <c:valAx>
        <c:axId val="204371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43528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ФГС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3090</c:v>
                </c:pt>
                <c:pt idx="1">
                  <c:v>3145</c:v>
                </c:pt>
                <c:pt idx="2">
                  <c:v>3137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ФБС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3518</c:v>
                </c:pt>
                <c:pt idx="1">
                  <c:v>3595</c:v>
                </c:pt>
                <c:pt idx="2">
                  <c:v>3519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колоноскопия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805</c:v>
                </c:pt>
                <c:pt idx="1">
                  <c:v>920</c:v>
                </c:pt>
                <c:pt idx="2">
                  <c:v>867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RRS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395</c:v>
                </c:pt>
                <c:pt idx="1">
                  <c:v>385</c:v>
                </c:pt>
                <c:pt idx="2">
                  <c:v>384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дуоденоскопия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97</c:v>
                </c:pt>
                <c:pt idx="1">
                  <c:v>171</c:v>
                </c:pt>
                <c:pt idx="2">
                  <c:v>159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лапароскопии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159</c:v>
                </c:pt>
                <c:pt idx="1">
                  <c:v>118</c:v>
                </c:pt>
                <c:pt idx="2">
                  <c:v>101</c:v>
                </c:pt>
              </c:numCache>
            </c:numRef>
          </c:val>
        </c:ser>
        <c:overlap val="100"/>
        <c:axId val="192806912"/>
        <c:axId val="192808448"/>
      </c:barChart>
      <c:lineChart>
        <c:grouping val="standard"/>
        <c:ser>
          <c:idx val="6"/>
          <c:order val="6"/>
          <c:tx>
            <c:strRef>
              <c:f>Лист1!$A$8</c:f>
              <c:strCache>
                <c:ptCount val="1"/>
                <c:pt idx="0">
                  <c:v>итого</c:v>
                </c:pt>
              </c:strCache>
            </c:strRef>
          </c:tx>
          <c:marker>
            <c:symbol val="none"/>
          </c:marker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8064</c:v>
                </c:pt>
                <c:pt idx="1">
                  <c:v>8334</c:v>
                </c:pt>
                <c:pt idx="2">
                  <c:v>8294</c:v>
                </c:pt>
              </c:numCache>
            </c:numRef>
          </c:val>
        </c:ser>
        <c:marker val="1"/>
        <c:axId val="192806912"/>
        <c:axId val="192808448"/>
      </c:lineChart>
      <c:catAx>
        <c:axId val="192806912"/>
        <c:scaling>
          <c:orientation val="minMax"/>
        </c:scaling>
        <c:axPos val="b"/>
        <c:tickLblPos val="nextTo"/>
        <c:crossAx val="192808448"/>
        <c:crosses val="autoZero"/>
        <c:auto val="1"/>
        <c:lblAlgn val="ctr"/>
        <c:lblOffset val="100"/>
      </c:catAx>
      <c:valAx>
        <c:axId val="192808448"/>
        <c:scaling>
          <c:orientation val="minMax"/>
        </c:scaling>
        <c:axPos val="l"/>
        <c:majorGridlines/>
        <c:numFmt formatCode="General" sourceLinked="1"/>
        <c:tickLblPos val="nextTo"/>
        <c:crossAx val="1928069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поступившие</c:v>
                </c:pt>
              </c:strCache>
            </c:strRef>
          </c:tx>
          <c:dLbls>
            <c:dLbl>
              <c:idx val="0"/>
              <c:layout>
                <c:manualLayout>
                  <c:x val="5.5555166717993227E-3"/>
                  <c:y val="-2.4283282011973491E-2"/>
                </c:manualLayout>
              </c:layout>
              <c:showVal val="1"/>
            </c:dLbl>
            <c:dLbl>
              <c:idx val="1"/>
              <c:layout>
                <c:manualLayout>
                  <c:x val="1.6666550015398247E-2"/>
                  <c:y val="-2.4283282011973491E-2"/>
                </c:manualLayout>
              </c:layout>
              <c:showVal val="1"/>
            </c:dLbl>
            <c:dLbl>
              <c:idx val="2"/>
              <c:layout>
                <c:manualLayout>
                  <c:x val="7.4073555623990969E-3"/>
                  <c:y val="-2.698142445774771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1208</c:v>
                </c:pt>
                <c:pt idx="1">
                  <c:v>1236</c:v>
                </c:pt>
                <c:pt idx="2">
                  <c:v>1234</c:v>
                </c:pt>
                <c:pt idx="3">
                  <c:v>1235</c:v>
                </c:pt>
                <c:pt idx="4">
                  <c:v>1253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умершие</c:v>
                </c:pt>
              </c:strCache>
            </c:strRef>
          </c:tx>
          <c:dLbls>
            <c:dLbl>
              <c:idx val="0"/>
              <c:layout>
                <c:manualLayout>
                  <c:x val="3.125E-2"/>
                  <c:y val="-3.2377709349297269E-2"/>
                </c:manualLayout>
              </c:layout>
              <c:showVal val="1"/>
            </c:dLbl>
            <c:dLbl>
              <c:idx val="1"/>
              <c:layout>
                <c:manualLayout>
                  <c:x val="3.5416666666666666E-2"/>
                  <c:y val="-2.9679566903522511E-2"/>
                </c:manualLayout>
              </c:layout>
              <c:showVal val="1"/>
            </c:dLbl>
            <c:dLbl>
              <c:idx val="2"/>
              <c:layout>
                <c:manualLayout>
                  <c:x val="3.58795972264997E-2"/>
                  <c:y val="-1.888699712042341E-2"/>
                </c:manualLayout>
              </c:layout>
              <c:showVal val="1"/>
            </c:dLbl>
            <c:dLbl>
              <c:idx val="3"/>
              <c:layout>
                <c:manualLayout>
                  <c:x val="2.2222066687197291E-2"/>
                  <c:y val="-2.1585139566198192E-2"/>
                </c:manualLayout>
              </c:layout>
              <c:showVal val="1"/>
            </c:dLbl>
            <c:dLbl>
              <c:idx val="4"/>
              <c:layout>
                <c:manualLayout>
                  <c:x val="4.2592294483794924E-2"/>
                  <c:y val="-5.3962848915495463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201</c:v>
                </c:pt>
                <c:pt idx="1">
                  <c:v>205</c:v>
                </c:pt>
                <c:pt idx="2">
                  <c:v>139</c:v>
                </c:pt>
                <c:pt idx="3">
                  <c:v>210</c:v>
                </c:pt>
                <c:pt idx="4">
                  <c:v>185</c:v>
                </c:pt>
              </c:numCache>
            </c:numRef>
          </c:val>
        </c:ser>
        <c:shape val="box"/>
        <c:axId val="192875904"/>
        <c:axId val="192885888"/>
        <c:axId val="0"/>
      </c:bar3DChart>
      <c:catAx>
        <c:axId val="192875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885888"/>
        <c:crosses val="autoZero"/>
        <c:auto val="1"/>
        <c:lblAlgn val="ctr"/>
        <c:lblOffset val="100"/>
      </c:catAx>
      <c:valAx>
        <c:axId val="192885888"/>
        <c:scaling>
          <c:orientation val="minMax"/>
        </c:scaling>
        <c:axPos val="l"/>
        <c:majorGridlines/>
        <c:numFmt formatCode="General" sourceLinked="1"/>
        <c:tickLblPos val="nextTo"/>
        <c:crossAx val="192875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270960921551448E-2"/>
          <c:y val="2.7281020256706492E-2"/>
          <c:w val="0.89031508214250998"/>
          <c:h val="0.584444260234903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Некорректное заполнение полей реестра счетов</c:v>
                </c:pt>
                <c:pt idx="1">
                  <c:v>Дефекты оформления первичной мед. документации,</c:v>
                </c:pt>
                <c:pt idx="2">
                  <c:v>Невып. качест. необход. пациенту мероп., не повлиявшее на сост. здоров. зас. лица</c:v>
                </c:pt>
                <c:pt idx="3">
                  <c:v>прочие</c:v>
                </c:pt>
                <c:pt idx="4">
                  <c:v>Взимания платы с зас. лиц за оказанную МП, предусмотренную ТП ОМС (искуственные хрусталики,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317</c:v>
                </c:pt>
                <c:pt idx="1">
                  <c:v>31</c:v>
                </c:pt>
                <c:pt idx="2">
                  <c:v>37</c:v>
                </c:pt>
                <c:pt idx="3">
                  <c:v>6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Некорректное заполнение полей реестра счетов</c:v>
                </c:pt>
                <c:pt idx="1">
                  <c:v>Дефекты оформления первичной мед. документации,</c:v>
                </c:pt>
                <c:pt idx="2">
                  <c:v>Невып. качест. необход. пациенту мероп., не повлиявшее на сост. здоров. зас. лица</c:v>
                </c:pt>
                <c:pt idx="3">
                  <c:v>прочие</c:v>
                </c:pt>
                <c:pt idx="4">
                  <c:v>Взимания платы с зас. лиц за оказанную МП, предусмотренную ТП ОМС (искуственные хрусталики,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240</c:v>
                </c:pt>
                <c:pt idx="1">
                  <c:v>62</c:v>
                </c:pt>
                <c:pt idx="2">
                  <c:v>32</c:v>
                </c:pt>
                <c:pt idx="3">
                  <c:v>6</c:v>
                </c:pt>
                <c:pt idx="4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Некорректное заполнение полей реестра счетов</c:v>
                </c:pt>
                <c:pt idx="1">
                  <c:v>Дефекты оформления первичной мед. документации,</c:v>
                </c:pt>
                <c:pt idx="2">
                  <c:v>Невып. качест. необход. пациенту мероп., не повлиявшее на сост. здоров. зас. лица</c:v>
                </c:pt>
                <c:pt idx="3">
                  <c:v>прочие</c:v>
                </c:pt>
                <c:pt idx="4">
                  <c:v>Взимания платы с зас. лиц за оказанную МП, предусмотренную ТП ОМС (искуственные хрусталики,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117</c:v>
                </c:pt>
                <c:pt idx="1">
                  <c:v>96</c:v>
                </c:pt>
                <c:pt idx="2">
                  <c:v>36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axId val="192501632"/>
        <c:axId val="192503168"/>
      </c:barChart>
      <c:catAx>
        <c:axId val="19250163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503168"/>
        <c:crosses val="autoZero"/>
        <c:auto val="1"/>
        <c:lblAlgn val="ctr"/>
        <c:lblOffset val="100"/>
      </c:catAx>
      <c:valAx>
        <c:axId val="192503168"/>
        <c:scaling>
          <c:orientation val="minMax"/>
        </c:scaling>
        <c:axPos val="l"/>
        <c:majorGridlines/>
        <c:numFmt formatCode="General" sourceLinked="1"/>
        <c:tickLblPos val="nextTo"/>
        <c:crossAx val="1925016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3242766426376642E-2"/>
          <c:y val="7.1771686917208533E-2"/>
          <c:w val="0.94304060807062962"/>
          <c:h val="0.6931417268800780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акушерское отделение</c:v>
                </c:pt>
                <c:pt idx="1">
                  <c:v>отделение новорожденных</c:v>
                </c:pt>
                <c:pt idx="2">
                  <c:v>патологии беременности</c:v>
                </c:pt>
                <c:pt idx="3">
                  <c:v>2 этап выхаживания</c:v>
                </c:pt>
                <c:pt idx="4">
                  <c:v>ОРИТ новорожденных</c:v>
                </c:pt>
                <c:pt idx="5">
                  <c:v>ОРИТ для женщин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</c:v>
                </c:pt>
                <c:pt idx="1">
                  <c:v>70</c:v>
                </c:pt>
                <c:pt idx="2">
                  <c:v>65</c:v>
                </c:pt>
                <c:pt idx="3">
                  <c:v>70</c:v>
                </c:pt>
                <c:pt idx="4">
                  <c:v>24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акушерское отделение</c:v>
                </c:pt>
                <c:pt idx="1">
                  <c:v>отделение новорожденных</c:v>
                </c:pt>
                <c:pt idx="2">
                  <c:v>патологии беременности</c:v>
                </c:pt>
                <c:pt idx="3">
                  <c:v>2 этап выхаживания</c:v>
                </c:pt>
                <c:pt idx="4">
                  <c:v>ОРИТ новорожденных</c:v>
                </c:pt>
                <c:pt idx="5">
                  <c:v>ОРИТ для женщин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65</c:v>
                </c:pt>
                <c:pt idx="1">
                  <c:v>65</c:v>
                </c:pt>
                <c:pt idx="2">
                  <c:v>72</c:v>
                </c:pt>
                <c:pt idx="3">
                  <c:v>80</c:v>
                </c:pt>
                <c:pt idx="4">
                  <c:v>24</c:v>
                </c:pt>
                <c:pt idx="5">
                  <c:v>9</c:v>
                </c:pt>
              </c:numCache>
            </c:numRef>
          </c:val>
        </c:ser>
        <c:dLbls>
          <c:showVal val="1"/>
        </c:dLbls>
        <c:axId val="193685760"/>
        <c:axId val="193695744"/>
      </c:barChart>
      <c:catAx>
        <c:axId val="193685760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93695744"/>
        <c:crosses val="autoZero"/>
        <c:auto val="1"/>
        <c:lblAlgn val="ctr"/>
        <c:lblOffset val="100"/>
      </c:catAx>
      <c:valAx>
        <c:axId val="193695744"/>
        <c:scaling>
          <c:orientation val="minMax"/>
        </c:scaling>
        <c:delete val="1"/>
        <c:axPos val="l"/>
        <c:numFmt formatCode="General" sourceLinked="1"/>
        <c:tickLblPos val="none"/>
        <c:crossAx val="19368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пролечено больных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6349</c:v>
                </c:pt>
                <c:pt idx="1">
                  <c:v>9190</c:v>
                </c:pt>
                <c:pt idx="2">
                  <c:v>9955</c:v>
                </c:pt>
                <c:pt idx="3">
                  <c:v>9210</c:v>
                </c:pt>
                <c:pt idx="4">
                  <c:v>9363</c:v>
                </c:pt>
              </c:numCache>
            </c:numRef>
          </c:val>
        </c:ser>
        <c:dLbls>
          <c:showVal val="1"/>
        </c:dLbls>
        <c:axId val="193757952"/>
        <c:axId val="193759488"/>
      </c:barChart>
      <c:catAx>
        <c:axId val="193757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93759488"/>
        <c:crosses val="autoZero"/>
        <c:auto val="1"/>
        <c:lblAlgn val="ctr"/>
        <c:lblOffset val="100"/>
      </c:catAx>
      <c:valAx>
        <c:axId val="1937594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375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6014559607635502E-2"/>
          <c:y val="3.5927078061285402E-2"/>
          <c:w val="0.95737582239406827"/>
          <c:h val="0.833750210881918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</c:v>
                </c:pt>
              </c:strCache>
            </c:strRef>
          </c:tx>
          <c:dLbls>
            <c:dLbl>
              <c:idx val="0"/>
              <c:layout>
                <c:manualLayout>
                  <c:x val="-1.5277777777777815E-2"/>
                  <c:y val="6.1906482801280513E-2"/>
                </c:manualLayout>
              </c:layout>
              <c:showVal val="1"/>
            </c:dLbl>
            <c:dLbl>
              <c:idx val="1"/>
              <c:layout>
                <c:manualLayout>
                  <c:x val="-2.2807621692311451E-2"/>
                  <c:y val="-5.1932019127504433E-2"/>
                </c:manualLayout>
              </c:layout>
              <c:showVal val="1"/>
            </c:dLbl>
            <c:dLbl>
              <c:idx val="2"/>
              <c:layout>
                <c:manualLayout>
                  <c:x val="-3.5258053363218009E-2"/>
                  <c:y val="-1.0324084360996929E-2"/>
                </c:manualLayout>
              </c:layout>
              <c:showVal val="1"/>
            </c:dLbl>
            <c:dLbl>
              <c:idx val="3"/>
              <c:layout>
                <c:manualLayout>
                  <c:x val="-2.5267925760307612E-2"/>
                  <c:y val="2.23956597415101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 уровень</c:v>
                </c:pt>
                <c:pt idx="2">
                  <c:v>2 уровень</c:v>
                </c:pt>
                <c:pt idx="3">
                  <c:v>3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37870</c:v>
                </c:pt>
                <c:pt idx="1">
                  <c:v>5521</c:v>
                </c:pt>
                <c:pt idx="2">
                  <c:v>29231</c:v>
                </c:pt>
                <c:pt idx="3">
                  <c:v>3118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</c:v>
                </c:pt>
              </c:strCache>
            </c:strRef>
          </c:tx>
          <c:dLbls>
            <c:dLbl>
              <c:idx val="0"/>
              <c:layout>
                <c:manualLayout>
                  <c:x val="-1.8055555555555623E-2"/>
                  <c:y val="-1.0673560498077207E-2"/>
                </c:manualLayout>
              </c:layout>
              <c:showVal val="1"/>
            </c:dLbl>
            <c:dLbl>
              <c:idx val="1"/>
              <c:layout>
                <c:manualLayout>
                  <c:x val="-2.546888154407409E-2"/>
                  <c:y val="-2.4672027182165279E-2"/>
                </c:manualLayout>
              </c:layout>
              <c:showVal val="1"/>
            </c:dLbl>
            <c:dLbl>
              <c:idx val="2"/>
              <c:layout>
                <c:manualLayout>
                  <c:x val="3.1619870984782249E-3"/>
                  <c:y val="-1.0324084360996929E-2"/>
                </c:manualLayout>
              </c:layout>
              <c:showVal val="1"/>
            </c:dLbl>
            <c:dLbl>
              <c:idx val="3"/>
              <c:layout>
                <c:manualLayout>
                  <c:x val="-1.3888888888889069E-3"/>
                  <c:y val="1.280827259769249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 уровень</c:v>
                </c:pt>
                <c:pt idx="2">
                  <c:v>2 уровень</c:v>
                </c:pt>
                <c:pt idx="3">
                  <c:v>3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37396</c:v>
                </c:pt>
                <c:pt idx="1">
                  <c:v>4967</c:v>
                </c:pt>
                <c:pt idx="2">
                  <c:v>29254</c:v>
                </c:pt>
                <c:pt idx="3">
                  <c:v>3175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 г</c:v>
                </c:pt>
              </c:strCache>
            </c:strRef>
          </c:tx>
          <c:dLbls>
            <c:dLbl>
              <c:idx val="0"/>
              <c:layout>
                <c:manualLayout>
                  <c:x val="8.3333333333333766E-3"/>
                  <c:y val="-1.0673560498077207E-2"/>
                </c:manualLayout>
              </c:layout>
              <c:showVal val="1"/>
            </c:dLbl>
            <c:dLbl>
              <c:idx val="1"/>
              <c:layout>
                <c:manualLayout>
                  <c:x val="-1.2968812762858883E-2"/>
                  <c:y val="-2.2886635281265343E-2"/>
                </c:manualLayout>
              </c:layout>
              <c:showVal val="1"/>
            </c:dLbl>
            <c:dLbl>
              <c:idx val="3"/>
              <c:layout>
                <c:manualLayout>
                  <c:x val="-3.048853462996641E-2"/>
                  <c:y val="1.837180128133929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 уровень</c:v>
                </c:pt>
                <c:pt idx="2">
                  <c:v>2 уровень</c:v>
                </c:pt>
                <c:pt idx="3">
                  <c:v>3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37801</c:v>
                </c:pt>
                <c:pt idx="1">
                  <c:v>3772</c:v>
                </c:pt>
                <c:pt idx="2">
                  <c:v>23966</c:v>
                </c:pt>
                <c:pt idx="3">
                  <c:v>10063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 г</c:v>
                </c:pt>
              </c:strCache>
            </c:strRef>
          </c:tx>
          <c:dLbls>
            <c:dLbl>
              <c:idx val="0"/>
              <c:layout>
                <c:manualLayout>
                  <c:x val="2.6388888888888878E-2"/>
                  <c:y val="2.1347120996154201E-2"/>
                </c:manualLayout>
              </c:layout>
              <c:showVal val="1"/>
            </c:dLbl>
            <c:dLbl>
              <c:idx val="1"/>
              <c:layout>
                <c:manualLayout>
                  <c:x val="5.8904232704275724E-3"/>
                  <c:y val="-4.3846690645484084E-2"/>
                </c:manualLayout>
              </c:layout>
              <c:showVal val="1"/>
            </c:dLbl>
            <c:dLbl>
              <c:idx val="2"/>
              <c:layout>
                <c:manualLayout>
                  <c:x val="1.3888888888889046E-2"/>
                  <c:y val="-3.6290105693462214E-2"/>
                </c:manualLayout>
              </c:layout>
              <c:showVal val="1"/>
            </c:dLbl>
            <c:dLbl>
              <c:idx val="3"/>
              <c:layout>
                <c:manualLayout>
                  <c:x val="-2.5535828593543492E-2"/>
                  <c:y val="-4.115457078843088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 уровень</c:v>
                </c:pt>
                <c:pt idx="2">
                  <c:v>2 уровень</c:v>
                </c:pt>
                <c:pt idx="3">
                  <c:v>3 уровень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37767</c:v>
                </c:pt>
                <c:pt idx="1">
                  <c:v>2694</c:v>
                </c:pt>
                <c:pt idx="2">
                  <c:v>24792</c:v>
                </c:pt>
                <c:pt idx="3">
                  <c:v>10281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 г</c:v>
                </c:pt>
              </c:strCache>
            </c:strRef>
          </c:tx>
          <c:dLbls>
            <c:dLbl>
              <c:idx val="0"/>
              <c:layout>
                <c:manualLayout>
                  <c:x val="3.4990150529982195E-2"/>
                  <c:y val="4.0559536594699346E-2"/>
                </c:manualLayout>
              </c:layout>
              <c:showVal val="1"/>
            </c:dLbl>
            <c:dLbl>
              <c:idx val="1"/>
              <c:layout>
                <c:manualLayout>
                  <c:x val="3.6308457154805452E-3"/>
                  <c:y val="2.4840989890012222E-3"/>
                </c:manualLayout>
              </c:layout>
              <c:showVal val="1"/>
            </c:dLbl>
            <c:dLbl>
              <c:idx val="2"/>
              <c:layout>
                <c:manualLayout>
                  <c:x val="1.4875886589864039E-2"/>
                  <c:y val="2.491737029218980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 уровень</c:v>
                </c:pt>
                <c:pt idx="2">
                  <c:v>2 уровень</c:v>
                </c:pt>
                <c:pt idx="3">
                  <c:v>3 уровень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36480</c:v>
                </c:pt>
                <c:pt idx="1">
                  <c:v>2192</c:v>
                </c:pt>
                <c:pt idx="2">
                  <c:v>23664</c:v>
                </c:pt>
                <c:pt idx="3">
                  <c:v>10624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 г</c:v>
                </c:pt>
              </c:strCache>
            </c:strRef>
          </c:tx>
          <c:dLbls>
            <c:dLbl>
              <c:idx val="0"/>
              <c:layout>
                <c:manualLayout>
                  <c:x val="2.3611111111111242E-2"/>
                  <c:y val="4.2694241992308812E-2"/>
                </c:manualLayout>
              </c:layout>
              <c:showVal val="1"/>
            </c:dLbl>
            <c:dLbl>
              <c:idx val="1"/>
              <c:layout>
                <c:manualLayout>
                  <c:x val="1.8055555555555623E-2"/>
                  <c:y val="2.7751257295000491E-2"/>
                </c:manualLayout>
              </c:layout>
              <c:showVal val="1"/>
            </c:dLbl>
            <c:dLbl>
              <c:idx val="2"/>
              <c:layout>
                <c:manualLayout>
                  <c:x val="1.8055527533579023E-2"/>
                  <c:y val="1.3894289523386304E-2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3.415539359384675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 уровень</c:v>
                </c:pt>
                <c:pt idx="2">
                  <c:v>2 уровень</c:v>
                </c:pt>
                <c:pt idx="3">
                  <c:v>3 уровень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31087</c:v>
                </c:pt>
                <c:pt idx="1">
                  <c:v>1654</c:v>
                </c:pt>
                <c:pt idx="2">
                  <c:v>19934</c:v>
                </c:pt>
                <c:pt idx="3">
                  <c:v>9499</c:v>
                </c:pt>
              </c:numCache>
            </c:numRef>
          </c:val>
        </c:ser>
        <c:axId val="194202624"/>
        <c:axId val="194249472"/>
      </c:barChart>
      <c:catAx>
        <c:axId val="19420262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4249472"/>
        <c:crosses val="autoZero"/>
        <c:auto val="1"/>
        <c:lblAlgn val="ctr"/>
        <c:lblOffset val="100"/>
      </c:catAx>
      <c:valAx>
        <c:axId val="194249472"/>
        <c:scaling>
          <c:orientation val="minMax"/>
        </c:scaling>
        <c:delete val="1"/>
        <c:axPos val="l"/>
        <c:numFmt formatCode="General" sourceLinked="1"/>
        <c:tickLblPos val="none"/>
        <c:crossAx val="19420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67063152160774"/>
          <c:y val="1.9016148411493353E-2"/>
          <c:w val="0.10959415414695806"/>
          <c:h val="0.50677678113737756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пролечено больных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 </c:v>
                </c:pt>
                <c:pt idx="4">
                  <c:v>2017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6349</c:v>
                </c:pt>
                <c:pt idx="1">
                  <c:v>9190</c:v>
                </c:pt>
                <c:pt idx="2">
                  <c:v>9955</c:v>
                </c:pt>
                <c:pt idx="3">
                  <c:v>9210</c:v>
                </c:pt>
                <c:pt idx="4">
                  <c:v>9375</c:v>
                </c:pt>
              </c:numCache>
            </c:numRef>
          </c:val>
        </c:ser>
        <c:dLbls>
          <c:showVal val="1"/>
        </c:dLbls>
        <c:axId val="195094016"/>
        <c:axId val="195095552"/>
      </c:barChart>
      <c:catAx>
        <c:axId val="195094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95095552"/>
        <c:crosses val="autoZero"/>
        <c:auto val="1"/>
        <c:lblAlgn val="ctr"/>
        <c:lblOffset val="100"/>
      </c:catAx>
      <c:valAx>
        <c:axId val="1950955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509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270342549250171E-4"/>
          <c:y val="0"/>
          <c:w val="0.98876618424826346"/>
          <c:h val="0.840698630646940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4575974570318633E-2"/>
                  <c:y val="-7.1631864109277495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8948766941414223E-2"/>
                  <c:y val="-8.754904475952994E-17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9375716747725921E-2"/>
                  <c:y val="-1.38356663511856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0,6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МО 1 ур</c:v>
                </c:pt>
                <c:pt idx="1">
                  <c:v>МО 2 ур</c:v>
                </c:pt>
                <c:pt idx="2">
                  <c:v>МО 3 ур</c:v>
                </c:pt>
                <c:pt idx="3">
                  <c:v>Всего</c:v>
                </c:pt>
                <c:pt idx="4">
                  <c:v>В сроке 22-28нед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9.6</c:v>
                </c:pt>
                <c:pt idx="1">
                  <c:v>33.700000000000003</c:v>
                </c:pt>
                <c:pt idx="2">
                  <c:v>56.7</c:v>
                </c:pt>
                <c:pt idx="3">
                  <c:v>6.2</c:v>
                </c:pt>
                <c:pt idx="4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5.8303898281274469E-3"/>
                  <c:y val="-4.775457607285170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1660779656255244E-2"/>
                  <c:y val="2.387728803642529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2774866153531138E-2"/>
                  <c:y val="-1.43263728218554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МО 1 ур</c:v>
                </c:pt>
                <c:pt idx="1">
                  <c:v>МО 2 ур</c:v>
                </c:pt>
                <c:pt idx="2">
                  <c:v>МО 3 ур</c:v>
                </c:pt>
                <c:pt idx="3">
                  <c:v>Всего</c:v>
                </c:pt>
                <c:pt idx="4">
                  <c:v>В сроке 22-28нед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8.6</c:v>
                </c:pt>
                <c:pt idx="1">
                  <c:v>27.5</c:v>
                </c:pt>
                <c:pt idx="2">
                  <c:v>63.9</c:v>
                </c:pt>
                <c:pt idx="3">
                  <c:v>7.1</c:v>
                </c:pt>
                <c:pt idx="4">
                  <c:v>0.6200000000000041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 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1.4575974570318632E-3"/>
                  <c:y val="1.432637282185549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3148148148148147E-3"/>
                  <c:y val="2.305945599293473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МО 1 ур</c:v>
                </c:pt>
                <c:pt idx="1">
                  <c:v>МО 2 ур</c:v>
                </c:pt>
                <c:pt idx="2">
                  <c:v>МО 3 ур</c:v>
                </c:pt>
                <c:pt idx="3">
                  <c:v>Всего</c:v>
                </c:pt>
                <c:pt idx="4">
                  <c:v>В сроке 22-28нед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7.9</c:v>
                </c:pt>
                <c:pt idx="1">
                  <c:v>23.2</c:v>
                </c:pt>
                <c:pt idx="2">
                  <c:v>68.900000000000006</c:v>
                </c:pt>
                <c:pt idx="3">
                  <c:v>6.8</c:v>
                </c:pt>
                <c:pt idx="4">
                  <c:v>0.55000000000000004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 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1.3118377113286769E-2"/>
                  <c:y val="-7.0031897800695905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7.2879872851593841E-3"/>
                  <c:y val="4.775457607285170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3.4722222222222242E-3"/>
                  <c:y val="-3.4589183989402091E-2"/>
                </c:manualLayout>
              </c:layout>
              <c:dLblPos val="outEnd"/>
              <c:showVal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МО 1 ур</c:v>
                </c:pt>
                <c:pt idx="1">
                  <c:v>МО 2 ур</c:v>
                </c:pt>
                <c:pt idx="2">
                  <c:v>МО 3 ур</c:v>
                </c:pt>
                <c:pt idx="3">
                  <c:v>Всего</c:v>
                </c:pt>
                <c:pt idx="4">
                  <c:v>В сроке 22-28нед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25</c:v>
                </c:pt>
                <c:pt idx="2">
                  <c:v>70.900000000000006</c:v>
                </c:pt>
                <c:pt idx="3">
                  <c:v>6.2</c:v>
                </c:pt>
                <c:pt idx="4">
                  <c:v>0.75000000000000422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 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6.1728395061728392E-3"/>
                  <c:y val="4.611891198586952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5.8303898281274E-3"/>
                  <c:y val="1.671410162549814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4575974570318633E-2"/>
                  <c:y val="2.3877288036427023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2731481481481481E-2"/>
                  <c:y val="-1.1529727996467665E-2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МО 1 ур</c:v>
                </c:pt>
                <c:pt idx="1">
                  <c:v>МО 2 ур</c:v>
                </c:pt>
                <c:pt idx="2">
                  <c:v>МО 3 ур</c:v>
                </c:pt>
                <c:pt idx="3">
                  <c:v>Всего</c:v>
                </c:pt>
                <c:pt idx="4">
                  <c:v>В сроке 22-28нед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3.5</c:v>
                </c:pt>
                <c:pt idx="1">
                  <c:v>29</c:v>
                </c:pt>
                <c:pt idx="2">
                  <c:v>67.5</c:v>
                </c:pt>
                <c:pt idx="3">
                  <c:v>6</c:v>
                </c:pt>
                <c:pt idx="4">
                  <c:v>0.5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7.2879872851593737E-3"/>
                  <c:y val="2.3877288036425852E-3"/>
                </c:manualLayout>
              </c:layout>
              <c:showVal val="1"/>
            </c:dLbl>
            <c:dLbl>
              <c:idx val="2"/>
              <c:layout>
                <c:manualLayout>
                  <c:x val="2.186396185547800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0203182199223042E-2"/>
                  <c:y val="-2.3877288036425271E-3"/>
                </c:manualLayout>
              </c:layout>
              <c:showVal val="1"/>
            </c:dLbl>
            <c:dLbl>
              <c:idx val="4"/>
              <c:layout>
                <c:manualLayout>
                  <c:x val="2.4779156769541576E-2"/>
                  <c:y val="-9.5509152145704726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baseline="0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rPr>
                      <a:t>0,43</a:t>
                    </a:r>
                    <a:endParaRPr lang="en-US" sz="1400" b="1" dirty="0">
                      <a:solidFill>
                        <a:srgbClr val="0000FF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0" i="0" baseline="0">
                    <a:ln w="1270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МО 1 ур</c:v>
                </c:pt>
                <c:pt idx="1">
                  <c:v>МО 2 ур</c:v>
                </c:pt>
                <c:pt idx="2">
                  <c:v>МО 3 ур</c:v>
                </c:pt>
                <c:pt idx="3">
                  <c:v>Всего</c:v>
                </c:pt>
                <c:pt idx="4">
                  <c:v>В сроке 22-28нед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2.5</c:v>
                </c:pt>
                <c:pt idx="1">
                  <c:v>26.7</c:v>
                </c:pt>
                <c:pt idx="2">
                  <c:v>70.8</c:v>
                </c:pt>
                <c:pt idx="3">
                  <c:v>6</c:v>
                </c:pt>
                <c:pt idx="4" formatCode="0.0">
                  <c:v>0.43000000000000038</c:v>
                </c:pt>
              </c:numCache>
            </c:numRef>
          </c:val>
        </c:ser>
        <c:dLbls>
          <c:showVal val="1"/>
        </c:dLbls>
        <c:axId val="195421312"/>
        <c:axId val="195422848"/>
      </c:barChart>
      <c:catAx>
        <c:axId val="195421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422848"/>
        <c:crosses val="autoZero"/>
        <c:auto val="1"/>
        <c:lblAlgn val="ctr"/>
        <c:lblOffset val="100"/>
      </c:catAx>
      <c:valAx>
        <c:axId val="195422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5421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22486594760177"/>
          <c:y val="2.7865966122142406E-2"/>
          <c:w val="0.19966821956126773"/>
          <c:h val="0.3629535791678810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недоношенные дети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5054046397282221E-3"/>
                  <c:y val="-1.066861509481513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5162139191847134E-3"/>
                  <c:y val="1.211759670126583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5162139191847134E-3"/>
                  <c:y val="1.499694951240747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5162139191847134E-3"/>
                  <c:y val="8.8239601640304633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5054046397282221E-3"/>
                  <c:y val="1.7305043904365189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1.1078246220470118E-2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506</c:v>
                </c:pt>
                <c:pt idx="1">
                  <c:v>604</c:v>
                </c:pt>
                <c:pt idx="2">
                  <c:v>837</c:v>
                </c:pt>
                <c:pt idx="3">
                  <c:v>1012</c:v>
                </c:pt>
                <c:pt idx="4">
                  <c:v>757</c:v>
                </c:pt>
                <c:pt idx="5">
                  <c:v>817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новорожденных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3177</c:v>
                </c:pt>
                <c:pt idx="1">
                  <c:v>3246</c:v>
                </c:pt>
                <c:pt idx="2">
                  <c:v>4650</c:v>
                </c:pt>
                <c:pt idx="3">
                  <c:v>5241</c:v>
                </c:pt>
                <c:pt idx="4">
                  <c:v>4820</c:v>
                </c:pt>
                <c:pt idx="5">
                  <c:v>4644</c:v>
                </c:pt>
              </c:numCache>
            </c:numRef>
          </c:val>
        </c:ser>
        <c:dLbls>
          <c:showVal val="1"/>
        </c:dLbls>
        <c:axId val="195501056"/>
        <c:axId val="195527424"/>
      </c:barChart>
      <c:catAx>
        <c:axId val="195501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95527424"/>
        <c:crosses val="autoZero"/>
        <c:auto val="1"/>
        <c:lblAlgn val="ctr"/>
        <c:lblOffset val="100"/>
      </c:catAx>
      <c:valAx>
        <c:axId val="1955274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550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012805795639205E-2"/>
          <c:y val="4.466918706879399E-2"/>
          <c:w val="0.94182000418681155"/>
          <c:h val="0.867592598525440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3.0981085584171644E-2"/>
                  <c:y val="1.827765302103087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4981991581772288E-2"/>
                  <c:y val="-9.4547827535414283E-17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7705990051185432E-2"/>
                  <c:y val="1.0314427610179609E-2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1уровень</c:v>
                </c:pt>
                <c:pt idx="2">
                  <c:v>2уровень</c:v>
                </c:pt>
                <c:pt idx="3">
                  <c:v>3уровень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9184</c:v>
                </c:pt>
                <c:pt idx="1">
                  <c:v>1376</c:v>
                </c:pt>
                <c:pt idx="2">
                  <c:v>4570</c:v>
                </c:pt>
                <c:pt idx="3">
                  <c:v>3338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9444444444445447E-3"/>
                  <c:y val="-2.806032660894488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9.5339946429460268E-3"/>
                  <c:y val="0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1уровень</c:v>
                </c:pt>
                <c:pt idx="2">
                  <c:v>2уровень</c:v>
                </c:pt>
                <c:pt idx="3">
                  <c:v>3уровень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9457</c:v>
                </c:pt>
                <c:pt idx="1">
                  <c:v>760</c:v>
                </c:pt>
                <c:pt idx="2">
                  <c:v>4983</c:v>
                </c:pt>
                <c:pt idx="3">
                  <c:v>3714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0859977041197183E-3"/>
                  <c:y val="-1.547164141526942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8.171995408239428E-3"/>
                  <c:y val="1.0314427610179609E-2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1уровень</c:v>
                </c:pt>
                <c:pt idx="2">
                  <c:v>2уровень</c:v>
                </c:pt>
                <c:pt idx="3">
                  <c:v>3уровень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9618</c:v>
                </c:pt>
                <c:pt idx="1">
                  <c:v>385</c:v>
                </c:pt>
                <c:pt idx="2">
                  <c:v>5379</c:v>
                </c:pt>
                <c:pt idx="3">
                  <c:v>3854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6069231600784523E-2"/>
                  <c:y val="2.806011605761461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2.8584824883361392E-3"/>
                  <c:y val="-2.578606902544904E-2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1уровень</c:v>
                </c:pt>
                <c:pt idx="2">
                  <c:v>2уровень</c:v>
                </c:pt>
                <c:pt idx="3">
                  <c:v>3уровень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9367</c:v>
                </c:pt>
                <c:pt idx="1">
                  <c:v>247</c:v>
                </c:pt>
                <c:pt idx="2">
                  <c:v>5147</c:v>
                </c:pt>
                <c:pt idx="3">
                  <c:v>3935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 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9844453252754481E-2"/>
                  <c:y val="5.61182017160934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 smtClean="0"/>
                      <a:t>513</a:t>
                    </a:r>
                    <a:r>
                      <a:rPr lang="ru-RU" dirty="0" smtClean="0"/>
                      <a:t> (27,3%)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3.8135978571784329E-2"/>
                  <c:y val="5.15701076517620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185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(11,2%)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3.5137220886676826E-2"/>
                  <c:y val="5.3155849376870367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dirty="0" smtClean="0"/>
                      <a:t>519</a:t>
                    </a:r>
                    <a:r>
                      <a:rPr lang="ru-RU" dirty="0" smtClean="0"/>
                      <a:t> (22,7%)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2.1651712558534209E-2"/>
                  <c:y val="7.5084160044181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3809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(40%)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1уровень</c:v>
                </c:pt>
                <c:pt idx="2">
                  <c:v>2уровень</c:v>
                </c:pt>
                <c:pt idx="3">
                  <c:v>3уровень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8513</c:v>
                </c:pt>
                <c:pt idx="1">
                  <c:v>185</c:v>
                </c:pt>
                <c:pt idx="2">
                  <c:v>4519</c:v>
                </c:pt>
                <c:pt idx="3">
                  <c:v>3809</c:v>
                </c:pt>
              </c:numCache>
            </c:numRef>
          </c:val>
        </c:ser>
        <c:dLbls>
          <c:showVal val="1"/>
        </c:dLbls>
        <c:axId val="195606784"/>
        <c:axId val="195743744"/>
      </c:barChart>
      <c:catAx>
        <c:axId val="195606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743744"/>
        <c:crosses val="autoZero"/>
        <c:auto val="1"/>
        <c:lblAlgn val="ctr"/>
        <c:lblOffset val="100"/>
      </c:catAx>
      <c:valAx>
        <c:axId val="1957437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56067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875311222188246"/>
          <c:y val="5.4242112914556833E-3"/>
          <c:w val="0.10116587134490899"/>
          <c:h val="0.4294184530795105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34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9%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53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6%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11</a:t>
                    </a:r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numFmt formatCode="0.%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сельские жители</c:v>
                </c:pt>
                <c:pt idx="1">
                  <c:v>жители городов Пермского края</c:v>
                </c:pt>
                <c:pt idx="2">
                  <c:v>жители города Перми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34.9</c:v>
                </c:pt>
                <c:pt idx="1">
                  <c:v>53.6</c:v>
                </c:pt>
                <c:pt idx="2">
                  <c:v>11.5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057329639351628"/>
          <c:y val="0.18428652642542795"/>
          <c:w val="0.30016744434723436"/>
          <c:h val="0.72402580401121264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0.41000000000000031</c:v>
                </c:pt>
                <c:pt idx="1">
                  <c:v>0.45</c:v>
                </c:pt>
                <c:pt idx="2">
                  <c:v>0.4</c:v>
                </c:pt>
                <c:pt idx="3">
                  <c:v>0.4</c:v>
                </c:pt>
                <c:pt idx="4">
                  <c:v>0.39000000000000223</c:v>
                </c:pt>
                <c:pt idx="5">
                  <c:v>0.42000000000000032</c:v>
                </c:pt>
              </c:numCache>
            </c:numRef>
          </c:val>
        </c:ser>
        <c:dLbls>
          <c:showVal val="1"/>
        </c:dLbls>
        <c:marker val="1"/>
        <c:axId val="195704704"/>
        <c:axId val="195706240"/>
      </c:lineChart>
      <c:catAx>
        <c:axId val="195704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706240"/>
        <c:crosses val="autoZero"/>
        <c:auto val="1"/>
        <c:lblAlgn val="ctr"/>
        <c:lblOffset val="100"/>
      </c:catAx>
      <c:valAx>
        <c:axId val="19570624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9570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Массивная кровопотеря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</c:v>
                </c:pt>
                <c:pt idx="1">
                  <c:v>10</c:v>
                </c:pt>
                <c:pt idx="2">
                  <c:v>17</c:v>
                </c:pt>
                <c:pt idx="3">
                  <c:v>16</c:v>
                </c:pt>
                <c:pt idx="4">
                  <c:v>17</c:v>
                </c:pt>
                <c:pt idx="5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Экстирпация матки + НАМ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Val val="1"/>
        </c:dLbls>
        <c:axId val="195663360"/>
        <c:axId val="195664896"/>
      </c:barChart>
      <c:catAx>
        <c:axId val="195663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664896"/>
        <c:crosses val="autoZero"/>
        <c:auto val="1"/>
        <c:lblAlgn val="ctr"/>
        <c:lblOffset val="100"/>
      </c:catAx>
      <c:valAx>
        <c:axId val="1956648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566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проконсультировано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359</c:v>
                </c:pt>
                <c:pt idx="1">
                  <c:v>780</c:v>
                </c:pt>
                <c:pt idx="2">
                  <c:v>733</c:v>
                </c:pt>
                <c:pt idx="3">
                  <c:v>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26-4FE0-92B8-13F6078E12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ВПР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284</c:v>
                </c:pt>
                <c:pt idx="1">
                  <c:v>617</c:v>
                </c:pt>
                <c:pt idx="2">
                  <c:v>660</c:v>
                </c:pt>
                <c:pt idx="3">
                  <c:v>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26-4FE0-92B8-13F6078E12EE}"/>
            </c:ext>
          </c:extLst>
        </c:ser>
        <c:gapWidth val="219"/>
        <c:overlap val="-27"/>
        <c:axId val="196326144"/>
        <c:axId val="196327680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направлено на прерывание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739130434782612E-2"/>
                  <c:y val="4.37796374356576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F26-4FE0-92B8-13F6078E12EE}"/>
                </c:ext>
              </c:extLst>
            </c:dLbl>
            <c:dLbl>
              <c:idx val="1"/>
              <c:layout>
                <c:manualLayout>
                  <c:x val="-1.8115942028985553E-2"/>
                  <c:y val="3.210506745281595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5259709384153071E-2"/>
                      <c:h val="3.97227243666201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F26-4FE0-92B8-13F6078E12EE}"/>
                </c:ext>
              </c:extLst>
            </c:dLbl>
            <c:dLbl>
              <c:idx val="2"/>
              <c:layout>
                <c:manualLayout>
                  <c:x val="-1.4492753623188409E-2"/>
                  <c:y val="2.918642495710513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221062041157899E-2"/>
                      <c:h val="5.43159368451726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F26-4FE0-92B8-13F6078E12EE}"/>
                </c:ext>
              </c:extLst>
            </c:dLbl>
            <c:dLbl>
              <c:idx val="3"/>
              <c:layout>
                <c:manualLayout>
                  <c:x val="-1.8115942028985508E-2"/>
                  <c:y val="3.50237099485261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F26-4FE0-92B8-13F6078E12E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181</c:v>
                </c:pt>
                <c:pt idx="1">
                  <c:v>309</c:v>
                </c:pt>
                <c:pt idx="2">
                  <c:v>288</c:v>
                </c:pt>
                <c:pt idx="3">
                  <c:v>267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26-4FE0-92B8-13F6078E12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отказы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492658526379838E-2"/>
                  <c:y val="2.33491399656840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600" b="1" dirty="0" smtClean="0"/>
                      <a:t>(3,3%)</a:t>
                    </a:r>
                    <a:endParaRPr lang="en-US" dirty="0" smtClean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Val val="1"/>
            </c:dLbl>
            <c:dLbl>
              <c:idx val="1"/>
              <c:layout>
                <c:manualLayout>
                  <c:x val="-6.0385997945909767E-3"/>
                  <c:y val="2.04304974699740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600" b="1" dirty="0" smtClean="0"/>
                      <a:t>(2%)</a:t>
                    </a:r>
                    <a:endParaRPr lang="en-US" dirty="0" smtClean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Val val="1"/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600" b="1" dirty="0" smtClean="0"/>
                      <a:t>(1%)</a:t>
                    </a:r>
                    <a:endParaRPr lang="en-US" dirty="0" smtClean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4764445205218904E-2"/>
                      <c:h val="6.01532218365937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F26-4FE0-92B8-13F6078E12EE}"/>
                </c:ext>
              </c:extLst>
            </c:dLbl>
            <c:dLbl>
              <c:idx val="3"/>
              <c:layout>
                <c:manualLayout>
                  <c:x val="-6.0386473429952271E-3"/>
                  <c:y val="2.04304974699739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600" b="1" dirty="0" smtClean="0"/>
                      <a:t>(1%) </a:t>
                    </a:r>
                    <a:endParaRPr lang="en-US" dirty="0" smtClean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Val val="1"/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26-4FE0-92B8-13F6078E12EE}"/>
            </c:ext>
          </c:extLst>
        </c:ser>
        <c:marker val="1"/>
        <c:axId val="196326144"/>
        <c:axId val="196327680"/>
      </c:lineChart>
      <c:catAx>
        <c:axId val="196326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27680"/>
        <c:crosses val="autoZero"/>
        <c:auto val="1"/>
        <c:lblAlgn val="ctr"/>
        <c:lblOffset val="100"/>
      </c:catAx>
      <c:valAx>
        <c:axId val="196327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9632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36</c:v>
                </c:pt>
                <c:pt idx="2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22-40FF-BBD0-892E914DD1C4}"/>
            </c:ext>
          </c:extLst>
        </c:ser>
        <c:gapWidth val="182"/>
        <c:axId val="196275200"/>
        <c:axId val="84153088"/>
      </c:barChart>
      <c:catAx>
        <c:axId val="1962752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84153088"/>
        <c:crosses val="autoZero"/>
        <c:auto val="1"/>
        <c:lblAlgn val="ctr"/>
        <c:lblOffset val="100"/>
      </c:catAx>
      <c:valAx>
        <c:axId val="841530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9627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58</c:v>
                </c:pt>
                <c:pt idx="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22-40FF-BBD0-892E914DD1C4}"/>
            </c:ext>
          </c:extLst>
        </c:ser>
        <c:gapWidth val="182"/>
        <c:axId val="84176896"/>
        <c:axId val="84178432"/>
      </c:barChart>
      <c:catAx>
        <c:axId val="841768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84178432"/>
        <c:crosses val="autoZero"/>
        <c:auto val="1"/>
        <c:lblAlgn val="ctr"/>
        <c:lblOffset val="100"/>
      </c:catAx>
      <c:valAx>
        <c:axId val="841784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417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2014 г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581</c:v>
                </c:pt>
                <c:pt idx="1">
                  <c:v>578</c:v>
                </c:pt>
                <c:pt idx="2">
                  <c:v>553</c:v>
                </c:pt>
                <c:pt idx="3">
                  <c:v>479</c:v>
                </c:pt>
                <c:pt idx="4">
                  <c:v>558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2015 г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2016 г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84106240"/>
        <c:axId val="84124416"/>
      </c:barChart>
      <c:catAx>
        <c:axId val="84106240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4124416"/>
        <c:crosses val="autoZero"/>
        <c:auto val="1"/>
        <c:lblAlgn val="ctr"/>
        <c:lblOffset val="100"/>
      </c:catAx>
      <c:valAx>
        <c:axId val="84124416"/>
        <c:scaling>
          <c:orientation val="minMax"/>
        </c:scaling>
        <c:delete val="1"/>
        <c:axPos val="b"/>
        <c:numFmt formatCode="General" sourceLinked="1"/>
        <c:tickLblPos val="none"/>
        <c:crossAx val="84106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детей, переведенных в другие больницы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2013г</c:v>
                </c:pt>
                <c:pt idx="1">
                  <c:v>2014г</c:v>
                </c:pt>
                <c:pt idx="2">
                  <c:v>2015г</c:v>
                </c:pt>
                <c:pt idx="3">
                  <c:v>2016г</c:v>
                </c:pt>
                <c:pt idx="4">
                  <c:v>2017г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57</c:v>
                </c:pt>
                <c:pt idx="1">
                  <c:v>52</c:v>
                </c:pt>
                <c:pt idx="2">
                  <c:v>24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marker val="1"/>
        <c:axId val="196183168"/>
        <c:axId val="196184704"/>
      </c:lineChart>
      <c:catAx>
        <c:axId val="196183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184704"/>
        <c:crossesAt val="0"/>
        <c:auto val="1"/>
        <c:lblAlgn val="ctr"/>
        <c:lblOffset val="100"/>
        <c:tickLblSkip val="1"/>
        <c:tickMarkSkip val="1"/>
      </c:catAx>
      <c:valAx>
        <c:axId val="196184704"/>
        <c:scaling>
          <c:orientation val="minMax"/>
          <c:max val="60"/>
          <c:min val="0"/>
        </c:scaling>
        <c:delete val="1"/>
        <c:axPos val="l"/>
        <c:numFmt formatCode="General" sourceLinked="1"/>
        <c:majorTickMark val="none"/>
        <c:tickLblPos val="none"/>
        <c:crossAx val="196183168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пкпц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0.3300000000000024</c:v>
                </c:pt>
                <c:pt idx="1">
                  <c:v>0.72000000000000064</c:v>
                </c:pt>
                <c:pt idx="2">
                  <c:v>0.61000000000000065</c:v>
                </c:pt>
                <c:pt idx="3">
                  <c:v>0.70000000000000062</c:v>
                </c:pt>
              </c:numCache>
            </c:numRef>
          </c:val>
        </c:ser>
        <c:dLbls>
          <c:showVal val="1"/>
        </c:dLbls>
        <c:gapWidth val="75"/>
        <c:axId val="196646016"/>
        <c:axId val="196647552"/>
      </c:barChart>
      <c:catAx>
        <c:axId val="196646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47552"/>
        <c:crosses val="autoZero"/>
        <c:auto val="1"/>
        <c:lblAlgn val="ctr"/>
        <c:lblOffset val="100"/>
      </c:catAx>
      <c:valAx>
        <c:axId val="196647552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966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3 уровень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0.87000000000000388</c:v>
                </c:pt>
                <c:pt idx="1">
                  <c:v>0.83000000000000063</c:v>
                </c:pt>
                <c:pt idx="2" formatCode="0%">
                  <c:v>0.84000000000000064</c:v>
                </c:pt>
                <c:pt idx="3">
                  <c:v>0.92600000000000005</c:v>
                </c:pt>
                <c:pt idx="4">
                  <c:v>0.95000000000000062</c:v>
                </c:pt>
                <c:pt idx="5">
                  <c:v>0.89200000000000002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уровень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553571428571452E-2"/>
                  <c:y val="-6.9774405246449877E-3"/>
                </c:manualLayout>
              </c:layout>
              <c:showVal val="1"/>
            </c:dLbl>
            <c:dLbl>
              <c:idx val="4"/>
              <c:layout>
                <c:manualLayout>
                  <c:x val="-2.2321428571428582E-2"/>
                  <c:y val="-6.9774405246449877E-3"/>
                </c:manualLayout>
              </c:layout>
              <c:showVal val="1"/>
            </c:dLbl>
            <c:dLbl>
              <c:idx val="5"/>
              <c:layout>
                <c:manualLayout>
                  <c:x val="-2.2321428571428582E-2"/>
                  <c:y val="4.6516270164299392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0.1</c:v>
                </c:pt>
                <c:pt idx="1">
                  <c:v>0.13</c:v>
                </c:pt>
                <c:pt idx="2">
                  <c:v>0.13600000000000001</c:v>
                </c:pt>
                <c:pt idx="3">
                  <c:v>6.2000000000000034E-2</c:v>
                </c:pt>
                <c:pt idx="4">
                  <c:v>4.5000000000000012E-2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уровень</c:v>
                </c:pt>
              </c:strCache>
            </c:strRef>
          </c:tx>
          <c:dLbls>
            <c:dLbl>
              <c:idx val="0"/>
              <c:layout>
                <c:manualLayout>
                  <c:x val="6.25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964285714285712E-2"/>
                  <c:y val="-1.448225923244026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26785714285714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80357142857192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580357142857192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4642857142857116E-2"/>
                  <c:y val="4.6516270164299392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</c:strCache>
            </c:strRef>
          </c:cat>
          <c:val>
            <c:numRef>
              <c:f>Лист1!$D$2:$D$7</c:f>
              <c:numCache>
                <c:formatCode>0.0%</c:formatCode>
                <c:ptCount val="6"/>
                <c:pt idx="0">
                  <c:v>3.0000000000000002E-2</c:v>
                </c:pt>
                <c:pt idx="1">
                  <c:v>4.0000000000000022E-2</c:v>
                </c:pt>
                <c:pt idx="2">
                  <c:v>2.4E-2</c:v>
                </c:pt>
                <c:pt idx="3">
                  <c:v>1.2E-2</c:v>
                </c:pt>
                <c:pt idx="4">
                  <c:v>5.0000000000000114E-3</c:v>
                </c:pt>
                <c:pt idx="5">
                  <c:v>8.0000000000000227E-3</c:v>
                </c:pt>
              </c:numCache>
            </c:numRef>
          </c:val>
        </c:ser>
        <c:dLbls>
          <c:showVal val="1"/>
        </c:dLbls>
        <c:gapWidth val="75"/>
        <c:overlap val="100"/>
        <c:axId val="196735744"/>
        <c:axId val="196737280"/>
      </c:barChart>
      <c:catAx>
        <c:axId val="19673574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96737280"/>
        <c:crosses val="autoZero"/>
        <c:auto val="1"/>
        <c:lblAlgn val="ctr"/>
        <c:lblOffset val="100"/>
      </c:catAx>
      <c:valAx>
        <c:axId val="196737280"/>
        <c:scaling>
          <c:orientation val="minMax"/>
        </c:scaling>
        <c:axPos val="b"/>
        <c:numFmt formatCode="0.0%" sourceLinked="1"/>
        <c:majorTickMark val="none"/>
        <c:tickLblPos val="none"/>
        <c:txPr>
          <a:bodyPr rot="-60000000" vert="horz"/>
          <a:lstStyle/>
          <a:p>
            <a:pPr>
              <a:defRPr/>
            </a:pPr>
            <a:endParaRPr lang="ru-RU"/>
          </a:p>
        </c:txPr>
        <c:crossAx val="196735744"/>
        <c:crosses val="autoZero"/>
        <c:crossBetween val="between"/>
        <c:majorUnit val="0.2"/>
      </c:valAx>
    </c:plotArea>
    <c:legend>
      <c:legendPos val="b"/>
      <c:layout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МСЧ №9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0.51</c:v>
                </c:pt>
                <c:pt idx="1">
                  <c:v>0.20600000000000004</c:v>
                </c:pt>
                <c:pt idx="2">
                  <c:v>0.34</c:v>
                </c:pt>
                <c:pt idx="3">
                  <c:v>0.19800000000000001</c:v>
                </c:pt>
              </c:numCache>
            </c:numRef>
          </c:val>
        </c:ser>
        <c:axId val="196781952"/>
        <c:axId val="196783488"/>
      </c:barChart>
      <c:catAx>
        <c:axId val="1967819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>
                <a:latin typeface="+mn-lt"/>
                <a:cs typeface="Times New Roman" pitchFamily="18" charset="0"/>
              </a:defRPr>
            </a:pPr>
            <a:endParaRPr lang="ru-RU"/>
          </a:p>
        </c:txPr>
        <c:crossAx val="196783488"/>
        <c:crosses val="autoZero"/>
        <c:auto val="1"/>
        <c:lblAlgn val="ctr"/>
        <c:lblOffset val="100"/>
      </c:catAx>
      <c:valAx>
        <c:axId val="196783488"/>
        <c:scaling>
          <c:orientation val="minMax"/>
        </c:scaling>
        <c:delete val="1"/>
        <c:axPos val="b"/>
        <c:numFmt formatCode="0.0%" sourceLinked="1"/>
        <c:tickLblPos val="none"/>
        <c:crossAx val="1967819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7437240864851115E-2"/>
          <c:y val="3.5855448898927202E-2"/>
          <c:w val="0.91418837447029377"/>
          <c:h val="0.7758861284855941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Чусовой</c:v>
                </c:pt>
                <c:pt idx="1">
                  <c:v>Кунгур</c:v>
                </c:pt>
                <c:pt idx="2">
                  <c:v>Чернушинский</c:v>
                </c:pt>
                <c:pt idx="3">
                  <c:v>Березники</c:v>
                </c:pt>
                <c:pt idx="4">
                  <c:v>Чайковский</c:v>
                </c:pt>
                <c:pt idx="5">
                  <c:v>Осинский</c:v>
                </c:pt>
                <c:pt idx="6">
                  <c:v>Кудымкар</c:v>
                </c:pt>
                <c:pt idx="7">
                  <c:v>Добрянка</c:v>
                </c:pt>
                <c:pt idx="8">
                  <c:v>Краснокамск</c:v>
                </c:pt>
                <c:pt idx="9">
                  <c:v>Лысьва</c:v>
                </c:pt>
                <c:pt idx="10">
                  <c:v>Верещагинский</c:v>
                </c:pt>
                <c:pt idx="11">
                  <c:v>Ильинский</c:v>
                </c:pt>
                <c:pt idx="12">
                  <c:v>Карагайский</c:v>
                </c:pt>
                <c:pt idx="13">
                  <c:v>Нытвенский</c:v>
                </c:pt>
                <c:pt idx="14">
                  <c:v>Кизел</c:v>
                </c:pt>
                <c:pt idx="15">
                  <c:v>Пермский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201</c:v>
                </c:pt>
                <c:pt idx="1">
                  <c:v>180</c:v>
                </c:pt>
                <c:pt idx="2">
                  <c:v>73</c:v>
                </c:pt>
                <c:pt idx="3">
                  <c:v>124</c:v>
                </c:pt>
                <c:pt idx="4">
                  <c:v>99</c:v>
                </c:pt>
                <c:pt idx="5">
                  <c:v>75</c:v>
                </c:pt>
                <c:pt idx="6">
                  <c:v>83</c:v>
                </c:pt>
                <c:pt idx="7">
                  <c:v>56</c:v>
                </c:pt>
                <c:pt idx="8">
                  <c:v>60</c:v>
                </c:pt>
                <c:pt idx="9">
                  <c:v>32</c:v>
                </c:pt>
                <c:pt idx="10">
                  <c:v>48</c:v>
                </c:pt>
                <c:pt idx="11">
                  <c:v>36</c:v>
                </c:pt>
                <c:pt idx="12">
                  <c:v>32</c:v>
                </c:pt>
                <c:pt idx="13">
                  <c:v>31</c:v>
                </c:pt>
                <c:pt idx="14">
                  <c:v>15</c:v>
                </c:pt>
                <c:pt idx="15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7"/>
              <c:layout>
                <c:manualLayout>
                  <c:x val="5.8287388031992892E-3"/>
                  <c:y val="-6.9263584479577062E-3"/>
                </c:manualLayout>
              </c:layout>
              <c:showVal val="1"/>
            </c:dLbl>
            <c:dLbl>
              <c:idx val="14"/>
              <c:layout>
                <c:manualLayout>
                  <c:x val="5.8287388031992892E-3"/>
                  <c:y val="4.6175722986383115E-3"/>
                </c:manualLayout>
              </c:layout>
              <c:showVal val="1"/>
            </c:dLbl>
            <c:dLbl>
              <c:idx val="18"/>
              <c:layout>
                <c:manualLayout>
                  <c:x val="1.0200292905598598E-2"/>
                  <c:y val="-4.6175722986383965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Чусовой</c:v>
                </c:pt>
                <c:pt idx="1">
                  <c:v>Кунгур</c:v>
                </c:pt>
                <c:pt idx="2">
                  <c:v>Чернушинский</c:v>
                </c:pt>
                <c:pt idx="3">
                  <c:v>Березники</c:v>
                </c:pt>
                <c:pt idx="4">
                  <c:v>Чайковский</c:v>
                </c:pt>
                <c:pt idx="5">
                  <c:v>Осинский</c:v>
                </c:pt>
                <c:pt idx="6">
                  <c:v>Кудымкар</c:v>
                </c:pt>
                <c:pt idx="7">
                  <c:v>Добрянка</c:v>
                </c:pt>
                <c:pt idx="8">
                  <c:v>Краснокамск</c:v>
                </c:pt>
                <c:pt idx="9">
                  <c:v>Лысьва</c:v>
                </c:pt>
                <c:pt idx="10">
                  <c:v>Верещагинский</c:v>
                </c:pt>
                <c:pt idx="11">
                  <c:v>Ильинский</c:v>
                </c:pt>
                <c:pt idx="12">
                  <c:v>Карагайский</c:v>
                </c:pt>
                <c:pt idx="13">
                  <c:v>Нытвенский</c:v>
                </c:pt>
                <c:pt idx="14">
                  <c:v>Кизел</c:v>
                </c:pt>
                <c:pt idx="15">
                  <c:v>Пермский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210</c:v>
                </c:pt>
                <c:pt idx="1">
                  <c:v>128</c:v>
                </c:pt>
                <c:pt idx="2">
                  <c:v>97</c:v>
                </c:pt>
                <c:pt idx="3">
                  <c:v>125</c:v>
                </c:pt>
                <c:pt idx="4">
                  <c:v>78</c:v>
                </c:pt>
                <c:pt idx="5">
                  <c:v>55</c:v>
                </c:pt>
                <c:pt idx="6">
                  <c:v>71</c:v>
                </c:pt>
                <c:pt idx="7">
                  <c:v>51</c:v>
                </c:pt>
                <c:pt idx="8">
                  <c:v>64</c:v>
                </c:pt>
                <c:pt idx="9">
                  <c:v>39</c:v>
                </c:pt>
                <c:pt idx="10">
                  <c:v>53</c:v>
                </c:pt>
                <c:pt idx="11">
                  <c:v>60</c:v>
                </c:pt>
                <c:pt idx="12">
                  <c:v>37</c:v>
                </c:pt>
                <c:pt idx="13">
                  <c:v>40</c:v>
                </c:pt>
                <c:pt idx="14">
                  <c:v>42</c:v>
                </c:pt>
                <c:pt idx="15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3.0107316156847991E-2"/>
                  <c:y val="4.848450913570318E-2"/>
                </c:manualLayout>
              </c:layout>
              <c:showVal val="1"/>
            </c:dLbl>
            <c:dLbl>
              <c:idx val="11"/>
              <c:layout>
                <c:manualLayout>
                  <c:x val="4.3010451652639933E-3"/>
                  <c:y val="9.2351445972768068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Чусовой</c:v>
                </c:pt>
                <c:pt idx="1">
                  <c:v>Кунгур</c:v>
                </c:pt>
                <c:pt idx="2">
                  <c:v>Чернушинский</c:v>
                </c:pt>
                <c:pt idx="3">
                  <c:v>Березники</c:v>
                </c:pt>
                <c:pt idx="4">
                  <c:v>Чайковский</c:v>
                </c:pt>
                <c:pt idx="5">
                  <c:v>Осинский</c:v>
                </c:pt>
                <c:pt idx="6">
                  <c:v>Кудымкар</c:v>
                </c:pt>
                <c:pt idx="7">
                  <c:v>Добрянка</c:v>
                </c:pt>
                <c:pt idx="8">
                  <c:v>Краснокамск</c:v>
                </c:pt>
                <c:pt idx="9">
                  <c:v>Лысьва</c:v>
                </c:pt>
                <c:pt idx="10">
                  <c:v>Верещагинский</c:v>
                </c:pt>
                <c:pt idx="11">
                  <c:v>Ильинский</c:v>
                </c:pt>
                <c:pt idx="12">
                  <c:v>Карагайский</c:v>
                </c:pt>
                <c:pt idx="13">
                  <c:v>Нытвенский</c:v>
                </c:pt>
                <c:pt idx="14">
                  <c:v>Кизел</c:v>
                </c:pt>
                <c:pt idx="15">
                  <c:v>Пермский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238</c:v>
                </c:pt>
                <c:pt idx="1">
                  <c:v>181</c:v>
                </c:pt>
                <c:pt idx="2">
                  <c:v>124</c:v>
                </c:pt>
                <c:pt idx="3">
                  <c:v>109</c:v>
                </c:pt>
                <c:pt idx="4">
                  <c:v>96</c:v>
                </c:pt>
                <c:pt idx="5">
                  <c:v>80</c:v>
                </c:pt>
                <c:pt idx="6">
                  <c:v>70</c:v>
                </c:pt>
                <c:pt idx="7">
                  <c:v>64</c:v>
                </c:pt>
                <c:pt idx="8">
                  <c:v>62</c:v>
                </c:pt>
                <c:pt idx="9">
                  <c:v>51</c:v>
                </c:pt>
                <c:pt idx="10">
                  <c:v>49</c:v>
                </c:pt>
                <c:pt idx="11">
                  <c:v>39</c:v>
                </c:pt>
                <c:pt idx="12">
                  <c:v>34</c:v>
                </c:pt>
                <c:pt idx="13">
                  <c:v>33</c:v>
                </c:pt>
                <c:pt idx="14">
                  <c:v>24</c:v>
                </c:pt>
                <c:pt idx="15">
                  <c:v>22</c:v>
                </c:pt>
              </c:numCache>
            </c:numRef>
          </c:val>
        </c:ser>
        <c:axId val="218078208"/>
        <c:axId val="218092288"/>
      </c:barChart>
      <c:catAx>
        <c:axId val="21807820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 b="1" baseline="0"/>
            </a:pPr>
            <a:endParaRPr lang="ru-RU"/>
          </a:p>
        </c:txPr>
        <c:crossAx val="218092288"/>
        <c:crosses val="autoZero"/>
        <c:auto val="1"/>
        <c:lblAlgn val="ctr"/>
        <c:lblOffset val="100"/>
      </c:catAx>
      <c:valAx>
        <c:axId val="218092288"/>
        <c:scaling>
          <c:orientation val="minMax"/>
        </c:scaling>
        <c:axPos val="l"/>
        <c:majorGridlines/>
        <c:numFmt formatCode="General" sourceLinked="1"/>
        <c:tickLblPos val="nextTo"/>
        <c:crossAx val="21807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25928938035924"/>
          <c:y val="5.3596379823317934E-2"/>
          <c:w val="6.8751473192635484E-2"/>
          <c:h val="0.14787720748134078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с ЭНМТ в реестре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ПКПЦ</c:v>
                </c:pt>
                <c:pt idx="1">
                  <c:v>МСЧ 9</c:v>
                </c:pt>
                <c:pt idx="2">
                  <c:v>МО 2 уровня</c:v>
                </c:pt>
                <c:pt idx="3">
                  <c:v>МО 1 уровня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80</c:v>
                </c:pt>
                <c:pt idx="1">
                  <c:v>23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axId val="196918656"/>
        <c:axId val="196920448"/>
      </c:barChart>
      <c:catAx>
        <c:axId val="1969186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96920448"/>
        <c:crosses val="autoZero"/>
        <c:auto val="1"/>
        <c:lblAlgn val="ctr"/>
        <c:lblOffset val="100"/>
      </c:catAx>
      <c:valAx>
        <c:axId val="196920448"/>
        <c:scaling>
          <c:orientation val="minMax"/>
        </c:scaling>
        <c:delete val="1"/>
        <c:axPos val="b"/>
        <c:numFmt formatCode="General" sourceLinked="1"/>
        <c:tickLblPos val="none"/>
        <c:crossAx val="19691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 с ЭНМТ среди всех родившихся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Дети с массой более 1000 г</c:v>
                </c:pt>
                <c:pt idx="1">
                  <c:v>Дети с ЭНМТ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0.996</c:v>
                </c:pt>
                <c:pt idx="1">
                  <c:v>4.0000000000000114E-3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 с ЭНМТ среди всех умерших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Дети с массой более 1000г</c:v>
                </c:pt>
                <c:pt idx="1">
                  <c:v>Дети с ЭНМТ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0.72000000000000064</c:v>
                </c:pt>
                <c:pt idx="1">
                  <c:v>0.28000000000000008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3"/>
      </a:pPr>
      <a:endParaRPr lang="ru-RU"/>
    </a:p>
  </c:txPr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умерло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 2016 г</c:v>
                </c:pt>
                <c:pt idx="4">
                  <c:v>2017 г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46</c:v>
                </c:pt>
                <c:pt idx="1">
                  <c:v>39</c:v>
                </c:pt>
                <c:pt idx="2">
                  <c:v>38</c:v>
                </c:pt>
                <c:pt idx="3">
                  <c:v>35</c:v>
                </c:pt>
                <c:pt idx="4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ЭНМТ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4281730181006881E-3"/>
                  <c:y val="0.31298397289581958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 2016 г</c:v>
                </c:pt>
                <c:pt idx="4">
                  <c:v>2017 г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28</c:v>
                </c:pt>
                <c:pt idx="1">
                  <c:v>22</c:v>
                </c:pt>
                <c:pt idx="2">
                  <c:v>26</c:v>
                </c:pt>
                <c:pt idx="3">
                  <c:v>26</c:v>
                </c:pt>
                <c:pt idx="4">
                  <c:v>22</c:v>
                </c:pt>
              </c:numCache>
            </c:numRef>
          </c:val>
        </c:ser>
        <c:dLbls>
          <c:showVal val="1"/>
        </c:dLbls>
        <c:axId val="197198976"/>
        <c:axId val="197200512"/>
      </c:barChart>
      <c:catAx>
        <c:axId val="197198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200512"/>
        <c:crosses val="autoZero"/>
        <c:auto val="1"/>
        <c:lblAlgn val="ctr"/>
        <c:lblOffset val="100"/>
      </c:catAx>
      <c:valAx>
        <c:axId val="197200512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197198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причины смерти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пневмония</c:v>
                </c:pt>
                <c:pt idx="1">
                  <c:v>ВЖК</c:v>
                </c:pt>
                <c:pt idx="2">
                  <c:v>сепсис</c:v>
                </c:pt>
                <c:pt idx="3">
                  <c:v>ВПР</c:v>
                </c:pt>
                <c:pt idx="4">
                  <c:v>РДС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1488973804744993"/>
          <c:y val="0.32262428357633482"/>
          <c:w val="0.18707104626627571"/>
          <c:h val="0.35993856074815417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8209224739924241E-2"/>
          <c:y val="0.17225120462084129"/>
          <c:w val="0.92730900270340721"/>
          <c:h val="0.5960314542014264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ОАП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9</c:v>
                </c:pt>
                <c:pt idx="2">
                  <c:v>15</c:v>
                </c:pt>
                <c:pt idx="3">
                  <c:v>30</c:v>
                </c:pt>
                <c:pt idx="4">
                  <c:v>31</c:v>
                </c:pt>
                <c:pt idx="5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2012 г</c:v>
                </c:pt>
                <c:pt idx="1">
                  <c:v>2013 г</c:v>
                </c:pt>
                <c:pt idx="2">
                  <c:v>2014 г</c:v>
                </c:pt>
                <c:pt idx="3">
                  <c:v>2015 г</c:v>
                </c:pt>
                <c:pt idx="4">
                  <c:v>2016 г</c:v>
                </c:pt>
                <c:pt idx="5">
                  <c:v>2017 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gapWidth val="51"/>
        <c:overlap val="100"/>
        <c:axId val="196558848"/>
        <c:axId val="196560384"/>
      </c:barChart>
      <c:catAx>
        <c:axId val="196558848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6560384"/>
        <c:crosses val="autoZero"/>
        <c:auto val="1"/>
        <c:lblAlgn val="ctr"/>
        <c:lblOffset val="100"/>
      </c:catAx>
      <c:valAx>
        <c:axId val="196560384"/>
        <c:scaling>
          <c:orientation val="minMax"/>
        </c:scaling>
        <c:delete val="1"/>
        <c:axPos val="l"/>
        <c:numFmt formatCode="General" sourceLinked="1"/>
        <c:tickLblPos val="none"/>
        <c:crossAx val="196558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Фотолазерокоагуляция</a:t>
            </a:r>
            <a:r>
              <a:rPr lang="ru-RU" dirty="0" smtClean="0"/>
              <a:t> сетчатки</a:t>
            </a:r>
            <a:endParaRPr lang="ru-RU" dirty="0"/>
          </a:p>
        </c:rich>
      </c:tx>
      <c:layout>
        <c:manualLayout>
          <c:xMode val="edge"/>
          <c:yMode val="edge"/>
          <c:x val="0.1072150375726578"/>
          <c:y val="3.5884288709352355E-2"/>
        </c:manualLayout>
      </c:layout>
    </c:title>
    <c:plotArea>
      <c:layout>
        <c:manualLayout>
          <c:layoutTarget val="inner"/>
          <c:xMode val="edge"/>
          <c:yMode val="edge"/>
          <c:x val="1.7787247710533787E-2"/>
          <c:y val="0.21748869315260097"/>
          <c:w val="0.93478009172804277"/>
          <c:h val="0.66319110220335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Лазер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14</c:v>
                </c:pt>
                <c:pt idx="3">
                  <c:v>16</c:v>
                </c:pt>
              </c:numCache>
            </c:numRef>
          </c:val>
        </c:ser>
        <c:axId val="197329664"/>
        <c:axId val="197331200"/>
      </c:barChart>
      <c:catAx>
        <c:axId val="197329664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7331200"/>
        <c:crosses val="autoZero"/>
        <c:auto val="1"/>
        <c:lblAlgn val="ctr"/>
        <c:lblOffset val="100"/>
      </c:catAx>
      <c:valAx>
        <c:axId val="197331200"/>
        <c:scaling>
          <c:orientation val="minMax"/>
        </c:scaling>
        <c:delete val="1"/>
        <c:axPos val="l"/>
        <c:numFmt formatCode="General" sourceLinked="1"/>
        <c:tickLblPos val="none"/>
        <c:crossAx val="197329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1646820933098219"/>
          <c:y val="0"/>
          <c:w val="0.61206920563501499"/>
          <c:h val="0.8383387370696310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97437312"/>
        <c:axId val="197438848"/>
      </c:barChart>
      <c:catAx>
        <c:axId val="197437312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7438848"/>
        <c:crosses val="autoZero"/>
        <c:auto val="1"/>
        <c:lblAlgn val="ctr"/>
        <c:lblOffset val="100"/>
      </c:catAx>
      <c:valAx>
        <c:axId val="197438848"/>
        <c:scaling>
          <c:orientation val="minMax"/>
        </c:scaling>
        <c:delete val="1"/>
        <c:axPos val="b"/>
        <c:numFmt formatCode="General" sourceLinked="1"/>
        <c:tickLblPos val="none"/>
        <c:crossAx val="197437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1646820933098219"/>
          <c:y val="0"/>
          <c:w val="0.61206920563501499"/>
          <c:h val="0.8383387370696310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2015 г</c:v>
                </c:pt>
                <c:pt idx="1">
                  <c:v>2016 г</c:v>
                </c:pt>
                <c:pt idx="2">
                  <c:v>2017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97464448"/>
        <c:axId val="197465984"/>
      </c:barChart>
      <c:catAx>
        <c:axId val="19746444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7465984"/>
        <c:crosses val="autoZero"/>
        <c:auto val="1"/>
        <c:lblAlgn val="ctr"/>
        <c:lblOffset val="100"/>
      </c:catAx>
      <c:valAx>
        <c:axId val="197465984"/>
        <c:scaling>
          <c:orientation val="minMax"/>
        </c:scaling>
        <c:delete val="1"/>
        <c:axPos val="b"/>
        <c:numFmt formatCode="General" sourceLinked="1"/>
        <c:tickLblPos val="none"/>
        <c:crossAx val="197464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818662538896291"/>
          <c:y val="2.9394882050142578E-2"/>
          <c:w val="0.87995661546476445"/>
          <c:h val="0.954571545922506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362</c:v>
                </c:pt>
                <c:pt idx="1">
                  <c:v>402</c:v>
                </c:pt>
                <c:pt idx="2">
                  <c:v>551</c:v>
                </c:pt>
                <c:pt idx="3">
                  <c:v>1124</c:v>
                </c:pt>
                <c:pt idx="4">
                  <c:v>1156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территории ПК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310</c:v>
                </c:pt>
                <c:pt idx="1">
                  <c:v>289</c:v>
                </c:pt>
                <c:pt idx="2">
                  <c:v>401</c:v>
                </c:pt>
                <c:pt idx="3">
                  <c:v>899</c:v>
                </c:pt>
                <c:pt idx="4">
                  <c:v>902</c:v>
                </c:pt>
              </c:numCache>
            </c:numRef>
          </c:val>
        </c:ser>
        <c:axId val="197566464"/>
        <c:axId val="197568000"/>
      </c:barChart>
      <c:catAx>
        <c:axId val="197566464"/>
        <c:scaling>
          <c:orientation val="minMax"/>
        </c:scaling>
        <c:axPos val="l"/>
        <c:numFmt formatCode="General" sourceLinked="1"/>
        <c:tickLblPos val="nextTo"/>
        <c:crossAx val="197568000"/>
        <c:crosses val="autoZero"/>
        <c:auto val="1"/>
        <c:lblAlgn val="ctr"/>
        <c:lblOffset val="100"/>
      </c:catAx>
      <c:valAx>
        <c:axId val="197568000"/>
        <c:scaling>
          <c:orientation val="minMax"/>
        </c:scaling>
        <c:delete val="1"/>
        <c:axPos val="b"/>
        <c:numFmt formatCode="General" sourceLinked="1"/>
        <c:tickLblPos val="none"/>
        <c:crossAx val="197566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9445001715058168E-2"/>
          <c:y val="3.9695613718849734E-2"/>
          <c:w val="0.94216145582604238"/>
          <c:h val="0.67389971510953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реаниматолог СА</c:v>
                </c:pt>
                <c:pt idx="1">
                  <c:v>реаниматолог МК</c:v>
                </c:pt>
                <c:pt idx="2">
                  <c:v>нейрохирург</c:v>
                </c:pt>
                <c:pt idx="3">
                  <c:v>хирург</c:v>
                </c:pt>
                <c:pt idx="4">
                  <c:v>торакальный хирург</c:v>
                </c:pt>
                <c:pt idx="5">
                  <c:v>сосудистый хирург</c:v>
                </c:pt>
                <c:pt idx="6">
                  <c:v>акушер-гинеколог</c:v>
                </c:pt>
                <c:pt idx="7">
                  <c:v>эндоскопист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373</c:v>
                </c:pt>
                <c:pt idx="1">
                  <c:v>380</c:v>
                </c:pt>
                <c:pt idx="2">
                  <c:v>389</c:v>
                </c:pt>
                <c:pt idx="3">
                  <c:v>151</c:v>
                </c:pt>
                <c:pt idx="4">
                  <c:v>97</c:v>
                </c:pt>
                <c:pt idx="5">
                  <c:v>95</c:v>
                </c:pt>
                <c:pt idx="6">
                  <c:v>80</c:v>
                </c:pt>
                <c:pt idx="7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реаниматолог СА</c:v>
                </c:pt>
                <c:pt idx="1">
                  <c:v>реаниматолог МК</c:v>
                </c:pt>
                <c:pt idx="2">
                  <c:v>нейрохирург</c:v>
                </c:pt>
                <c:pt idx="3">
                  <c:v>хирург</c:v>
                </c:pt>
                <c:pt idx="4">
                  <c:v>торакальный хирург</c:v>
                </c:pt>
                <c:pt idx="5">
                  <c:v>сосудистый хирург</c:v>
                </c:pt>
                <c:pt idx="6">
                  <c:v>акушер-гинеколог</c:v>
                </c:pt>
                <c:pt idx="7">
                  <c:v>эндоскопист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480</c:v>
                </c:pt>
                <c:pt idx="1">
                  <c:v>336</c:v>
                </c:pt>
                <c:pt idx="2">
                  <c:v>317</c:v>
                </c:pt>
                <c:pt idx="3">
                  <c:v>137</c:v>
                </c:pt>
                <c:pt idx="4">
                  <c:v>114</c:v>
                </c:pt>
                <c:pt idx="5">
                  <c:v>77</c:v>
                </c:pt>
                <c:pt idx="6">
                  <c:v>63</c:v>
                </c:pt>
                <c:pt idx="7">
                  <c:v>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реаниматолог СА</c:v>
                </c:pt>
                <c:pt idx="1">
                  <c:v>реаниматолог МК</c:v>
                </c:pt>
                <c:pt idx="2">
                  <c:v>нейрохирург</c:v>
                </c:pt>
                <c:pt idx="3">
                  <c:v>хирург</c:v>
                </c:pt>
                <c:pt idx="4">
                  <c:v>торакальный хирург</c:v>
                </c:pt>
                <c:pt idx="5">
                  <c:v>сосудистый хирург</c:v>
                </c:pt>
                <c:pt idx="6">
                  <c:v>акушер-гинеколог</c:v>
                </c:pt>
                <c:pt idx="7">
                  <c:v>эндоскопист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569</c:v>
                </c:pt>
                <c:pt idx="1">
                  <c:v>446</c:v>
                </c:pt>
                <c:pt idx="2">
                  <c:v>311</c:v>
                </c:pt>
                <c:pt idx="3">
                  <c:v>138</c:v>
                </c:pt>
                <c:pt idx="4">
                  <c:v>80</c:v>
                </c:pt>
                <c:pt idx="5">
                  <c:v>63</c:v>
                </c:pt>
                <c:pt idx="6">
                  <c:v>62</c:v>
                </c:pt>
                <c:pt idx="7">
                  <c:v>60</c:v>
                </c:pt>
              </c:numCache>
            </c:numRef>
          </c:val>
        </c:ser>
        <c:axId val="217308160"/>
        <c:axId val="217572096"/>
      </c:barChart>
      <c:catAx>
        <c:axId val="21730816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572096"/>
        <c:crosses val="autoZero"/>
        <c:auto val="1"/>
        <c:lblAlgn val="ctr"/>
        <c:lblOffset val="100"/>
      </c:catAx>
      <c:valAx>
        <c:axId val="2175720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30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68287644601003"/>
          <c:y val="3.6678965260252855E-2"/>
          <c:w val="8.6635702298678743E-2"/>
          <c:h val="0.31949689420107741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ПК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53.8</c:v>
                </c:pt>
                <c:pt idx="1">
                  <c:v>73.7</c:v>
                </c:pt>
                <c:pt idx="2">
                  <c:v>82.4</c:v>
                </c:pt>
                <c:pt idx="3">
                  <c:v>85</c:v>
                </c:pt>
                <c:pt idx="4">
                  <c:v>86.1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ПКПЦ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32.5</c:v>
                </c:pt>
                <c:pt idx="1">
                  <c:v>55.3</c:v>
                </c:pt>
                <c:pt idx="2">
                  <c:v>76.599999999999994</c:v>
                </c:pt>
                <c:pt idx="3">
                  <c:v>78.099999999999994</c:v>
                </c:pt>
                <c:pt idx="4">
                  <c:v>76.3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МСЧ 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1.0225918021929492E-2"/>
                  <c:y val="2.38144380894546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619937694704453E-2"/>
                  <c:y val="4.2383105729067547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47.5</c:v>
                </c:pt>
                <c:pt idx="2">
                  <c:v>56.8</c:v>
                </c:pt>
                <c:pt idx="3">
                  <c:v>76</c:v>
                </c:pt>
                <c:pt idx="4">
                  <c:v>75.900000000000006</c:v>
                </c:pt>
              </c:numCache>
            </c:numRef>
          </c:val>
        </c:ser>
        <c:dLbls>
          <c:showVal val="1"/>
        </c:dLbls>
        <c:marker val="1"/>
        <c:axId val="197874816"/>
        <c:axId val="197876352"/>
      </c:lineChart>
      <c:catAx>
        <c:axId val="197874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876352"/>
        <c:crosses val="autoZero"/>
        <c:auto val="1"/>
        <c:lblAlgn val="ctr"/>
        <c:lblOffset val="100"/>
      </c:catAx>
      <c:valAx>
        <c:axId val="1978763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78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468445312734443E-2"/>
          <c:y val="2.6946077754382951E-2"/>
          <c:w val="0.96947224255585263"/>
          <c:h val="0.9027327604896817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принятых детей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898</c:v>
                </c:pt>
                <c:pt idx="1">
                  <c:v>1002</c:v>
                </c:pt>
                <c:pt idx="2">
                  <c:v>1066</c:v>
                </c:pt>
                <c:pt idx="3">
                  <c:v>983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детей, состоящих на учете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2217</c:v>
                </c:pt>
                <c:pt idx="1">
                  <c:v>2009</c:v>
                </c:pt>
                <c:pt idx="2">
                  <c:v>2390</c:v>
                </c:pt>
                <c:pt idx="3">
                  <c:v>3314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детей, снятых с Д-учета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873</c:v>
                </c:pt>
                <c:pt idx="2">
                  <c:v>691</c:v>
                </c:pt>
                <c:pt idx="3">
                  <c:v>1087</c:v>
                </c:pt>
              </c:numCache>
            </c:numRef>
          </c:val>
        </c:ser>
        <c:dLbls>
          <c:showVal val="1"/>
        </c:dLbls>
        <c:axId val="197907968"/>
        <c:axId val="197909504"/>
      </c:barChart>
      <c:catAx>
        <c:axId val="197907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909504"/>
        <c:crosses val="autoZero"/>
        <c:auto val="1"/>
        <c:lblAlgn val="ctr"/>
        <c:lblOffset val="100"/>
      </c:catAx>
      <c:valAx>
        <c:axId val="1979095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79079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745797194619727"/>
          <c:y val="0.11125161734332115"/>
          <c:w val="0.32724066298842014"/>
          <c:h val="0.1503880466659004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093497499038576E-2"/>
          <c:y val="3.1337299076270322E-2"/>
          <c:w val="0.65455169008068281"/>
          <c:h val="0.8383160727713022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ЭНМТ</c:v>
                </c:pt>
              </c:strCache>
            </c:strRef>
          </c:tx>
          <c:spPr>
            <a:ln w="76200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373605232781841E-2"/>
                  <c:y val="1.206563923099356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6414065979343962E-2"/>
                  <c:y val="2.915965632501063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4882707764646012E-2"/>
                  <c:y val="4.055566772102207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0265547318320665E-2"/>
                  <c:y val="4.6253673419027683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101</c:v>
                </c:pt>
                <c:pt idx="2">
                  <c:v>197</c:v>
                </c:pt>
                <c:pt idx="3">
                  <c:v>214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ОНМТ</c:v>
                </c:pt>
              </c:strCache>
            </c:strRef>
          </c:tx>
          <c:spPr>
            <a:ln w="76200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</c:v>
                </c:pt>
                <c:pt idx="1">
                  <c:v>205</c:v>
                </c:pt>
                <c:pt idx="2">
                  <c:v>355</c:v>
                </c:pt>
                <c:pt idx="3">
                  <c:v>406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 недоношенных</c:v>
                </c:pt>
              </c:strCache>
            </c:strRef>
          </c:tx>
          <c:spPr>
            <a:ln w="76200" cmpd="sng"/>
          </c:spPr>
          <c:marker>
            <c:symbol val="circle"/>
            <c:size val="16"/>
          </c:marke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</c:v>
                </c:pt>
                <c:pt idx="1">
                  <c:v>2015 г</c:v>
                </c:pt>
                <c:pt idx="2">
                  <c:v>2016 г</c:v>
                </c:pt>
                <c:pt idx="3">
                  <c:v>2017 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397</c:v>
                </c:pt>
                <c:pt idx="1">
                  <c:v>956</c:v>
                </c:pt>
                <c:pt idx="2">
                  <c:v>1609</c:v>
                </c:pt>
                <c:pt idx="3">
                  <c:v>1715</c:v>
                </c:pt>
              </c:numCache>
            </c:numRef>
          </c:val>
        </c:ser>
        <c:dLbls>
          <c:showVal val="1"/>
        </c:dLbls>
        <c:marker val="1"/>
        <c:axId val="197843200"/>
        <c:axId val="198053888"/>
      </c:lineChart>
      <c:catAx>
        <c:axId val="197843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53888"/>
        <c:crosses val="autoZero"/>
        <c:auto val="1"/>
        <c:lblAlgn val="ctr"/>
        <c:lblOffset val="100"/>
      </c:catAx>
      <c:valAx>
        <c:axId val="1980538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784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с ЭНМТ в реестре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31</c:v>
                </c:pt>
                <c:pt idx="1">
                  <c:v>93</c:v>
                </c:pt>
                <c:pt idx="2">
                  <c:v>175</c:v>
                </c:pt>
                <c:pt idx="3">
                  <c:v>219</c:v>
                </c:pt>
                <c:pt idx="4">
                  <c:v>236</c:v>
                </c:pt>
              </c:numCache>
            </c:numRef>
          </c:val>
        </c:ser>
        <c:dLbls>
          <c:showVal val="1"/>
        </c:dLbls>
        <c:axId val="198107904"/>
        <c:axId val="198109440"/>
      </c:barChart>
      <c:catAx>
        <c:axId val="1981079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109440"/>
        <c:crosses val="autoZero"/>
        <c:auto val="1"/>
        <c:lblAlgn val="ctr"/>
        <c:lblOffset val="100"/>
      </c:catAx>
      <c:valAx>
        <c:axId val="198109440"/>
        <c:scaling>
          <c:orientation val="minMax"/>
        </c:scaling>
        <c:delete val="1"/>
        <c:axPos val="b"/>
        <c:numFmt formatCode="General" sourceLinked="1"/>
        <c:tickLblPos val="none"/>
        <c:crossAx val="19810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привито против пневмококковой инфекции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48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против ВГВ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2013 г</c:v>
                </c:pt>
                <c:pt idx="1">
                  <c:v>2014 г</c:v>
                </c:pt>
                <c:pt idx="2">
                  <c:v>2015 г</c:v>
                </c:pt>
                <c:pt idx="3">
                  <c:v>2016 г</c:v>
                </c:pt>
                <c:pt idx="4">
                  <c:v>2017 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47</c:v>
                </c:pt>
                <c:pt idx="3">
                  <c:v>70</c:v>
                </c:pt>
                <c:pt idx="4">
                  <c:v>83</c:v>
                </c:pt>
              </c:numCache>
            </c:numRef>
          </c:val>
        </c:ser>
        <c:dLbls>
          <c:showVal val="1"/>
        </c:dLbls>
        <c:axId val="198044672"/>
        <c:axId val="198222592"/>
      </c:barChart>
      <c:catAx>
        <c:axId val="198044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22592"/>
        <c:crosses val="autoZero"/>
        <c:auto val="1"/>
        <c:lblAlgn val="ctr"/>
        <c:lblOffset val="100"/>
      </c:catAx>
      <c:valAx>
        <c:axId val="1982225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80446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Медсестры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695</c:v>
                </c:pt>
                <c:pt idx="1">
                  <c:v>721</c:v>
                </c:pt>
                <c:pt idx="2">
                  <c:v>738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Врачи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395</c:v>
                </c:pt>
                <c:pt idx="1">
                  <c:v>406</c:v>
                </c:pt>
                <c:pt idx="2">
                  <c:v>416</c:v>
                </c:pt>
              </c:numCache>
            </c:numRef>
          </c:val>
        </c:ser>
        <c:overlap val="100"/>
        <c:axId val="198324992"/>
        <c:axId val="198326528"/>
      </c:barChart>
      <c:catAx>
        <c:axId val="198324992"/>
        <c:scaling>
          <c:orientation val="minMax"/>
        </c:scaling>
        <c:axPos val="b"/>
        <c:numFmt formatCode="General" sourceLinked="1"/>
        <c:tickLblPos val="nextTo"/>
        <c:crossAx val="198326528"/>
        <c:crosses val="autoZero"/>
        <c:auto val="1"/>
        <c:lblAlgn val="ctr"/>
        <c:lblOffset val="100"/>
      </c:catAx>
      <c:valAx>
        <c:axId val="198326528"/>
        <c:scaling>
          <c:orientation val="minMax"/>
        </c:scaling>
        <c:axPos val="l"/>
        <c:majorGridlines/>
        <c:numFmt formatCode="General" sourceLinked="1"/>
        <c:tickLblPos val="nextTo"/>
        <c:crossAx val="1983249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Медсестры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</c:v>
                </c:pt>
                <c:pt idx="2">
                  <c:v>2017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</c:v>
                </c:pt>
                <c:pt idx="1">
                  <c:v>155</c:v>
                </c:pt>
                <c:pt idx="2">
                  <c:v>114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Врачи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2015 год </c:v>
                </c:pt>
                <c:pt idx="1">
                  <c:v>2016 год </c:v>
                </c:pt>
                <c:pt idx="2">
                  <c:v>2017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</c:v>
                </c:pt>
                <c:pt idx="1">
                  <c:v>126</c:v>
                </c:pt>
                <c:pt idx="2">
                  <c:v>87</c:v>
                </c:pt>
              </c:numCache>
            </c:numRef>
          </c:val>
        </c:ser>
        <c:overlap val="100"/>
        <c:axId val="200560000"/>
        <c:axId val="200574080"/>
      </c:barChart>
      <c:catAx>
        <c:axId val="200560000"/>
        <c:scaling>
          <c:orientation val="minMax"/>
        </c:scaling>
        <c:axPos val="b"/>
        <c:tickLblPos val="nextTo"/>
        <c:crossAx val="200574080"/>
        <c:crosses val="autoZero"/>
        <c:auto val="1"/>
        <c:lblAlgn val="ctr"/>
        <c:lblOffset val="100"/>
      </c:catAx>
      <c:valAx>
        <c:axId val="200574080"/>
        <c:scaling>
          <c:orientation val="minMax"/>
        </c:scaling>
        <c:axPos val="l"/>
        <c:majorGridlines/>
        <c:numFmt formatCode="General" sourceLinked="1"/>
        <c:tickLblPos val="nextTo"/>
        <c:crossAx val="2005600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985648181894309"/>
          <c:y val="4.6579330422125177E-2"/>
          <c:w val="0.8074270760469453"/>
          <c:h val="0.79456734272293905"/>
        </c:manualLayout>
      </c:layout>
      <c:barChart>
        <c:barDir val="bar"/>
        <c:grouping val="clustered"/>
        <c:ser>
          <c:idx val="0"/>
          <c:order val="0"/>
          <c:tx>
            <c:strRef>
              <c:f>'ср зп на 1 ССЧ (осн+внеш)'!$C$9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CC00"/>
            </a:solidFill>
          </c:spPr>
          <c:dLbls>
            <c:showVal val="1"/>
          </c:dLbls>
          <c:cat>
            <c:strRef>
              <c:f>'ср зп на 1 ССЧ (осн+внеш)'!$A$10:$A$13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(осн+внеш)'!$C$10:$C$13</c:f>
              <c:numCache>
                <c:formatCode>#,##0</c:formatCode>
                <c:ptCount val="4"/>
                <c:pt idx="0">
                  <c:v>56257</c:v>
                </c:pt>
                <c:pt idx="1">
                  <c:v>32992</c:v>
                </c:pt>
                <c:pt idx="2">
                  <c:v>19819</c:v>
                </c:pt>
                <c:pt idx="3">
                  <c:v>22792</c:v>
                </c:pt>
              </c:numCache>
            </c:numRef>
          </c:val>
        </c:ser>
        <c:ser>
          <c:idx val="1"/>
          <c:order val="1"/>
          <c:tx>
            <c:strRef>
              <c:f>'ср зп на 1 ССЧ (осн+внеш)'!$D$9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9900"/>
            </a:solidFill>
          </c:spPr>
          <c:dLbls>
            <c:showVal val="1"/>
          </c:dLbls>
          <c:cat>
            <c:strRef>
              <c:f>'ср зп на 1 ССЧ (осн+внеш)'!$A$10:$A$13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(осн+внеш)'!$D$10:$D$13</c:f>
              <c:numCache>
                <c:formatCode>#,##0</c:formatCode>
                <c:ptCount val="4"/>
                <c:pt idx="0">
                  <c:v>56471</c:v>
                </c:pt>
                <c:pt idx="1">
                  <c:v>33222</c:v>
                </c:pt>
                <c:pt idx="2">
                  <c:v>19444</c:v>
                </c:pt>
                <c:pt idx="3">
                  <c:v>23221</c:v>
                </c:pt>
              </c:numCache>
            </c:numRef>
          </c:val>
        </c:ser>
        <c:ser>
          <c:idx val="2"/>
          <c:order val="2"/>
          <c:tx>
            <c:strRef>
              <c:f>'ср зп на 1 ССЧ (осн+внеш)'!$E$9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933FF"/>
            </a:solidFill>
          </c:spPr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strRef>
              <c:f>'ср зп на 1 ССЧ (осн+внеш)'!$A$10:$A$13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(осн+внеш)'!$E$10:$E$13</c:f>
              <c:numCache>
                <c:formatCode>General</c:formatCode>
                <c:ptCount val="4"/>
                <c:pt idx="0">
                  <c:v>61804</c:v>
                </c:pt>
                <c:pt idx="1">
                  <c:v>34113</c:v>
                </c:pt>
                <c:pt idx="2">
                  <c:v>24196</c:v>
                </c:pt>
                <c:pt idx="3">
                  <c:v>23457</c:v>
                </c:pt>
              </c:numCache>
            </c:numRef>
          </c:val>
        </c:ser>
        <c:axId val="151276928"/>
        <c:axId val="151520384"/>
      </c:barChart>
      <c:catAx>
        <c:axId val="151276928"/>
        <c:scaling>
          <c:orientation val="minMax"/>
        </c:scaling>
        <c:axPos val="l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51520384"/>
        <c:crosses val="autoZero"/>
        <c:auto val="1"/>
        <c:lblAlgn val="ctr"/>
        <c:lblOffset val="100"/>
      </c:catAx>
      <c:valAx>
        <c:axId val="151520384"/>
        <c:scaling>
          <c:orientation val="minMax"/>
        </c:scaling>
        <c:axPos val="b"/>
        <c:majorGridlines/>
        <c:numFmt formatCode="#,##0" sourceLinked="1"/>
        <c:tickLblPos val="nextTo"/>
        <c:crossAx val="1512769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6717826377016102"/>
          <c:y val="0.93767484230543585"/>
          <c:w val="0.4582942339375351"/>
          <c:h val="4.6455792019943924E-2"/>
        </c:manualLayout>
      </c:layout>
    </c:legend>
    <c:plotVisOnly val="1"/>
  </c:chart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108244822794501"/>
          <c:y val="6.10138538635977E-2"/>
          <c:w val="0.74885062046810524"/>
          <c:h val="0.80139033955210215"/>
        </c:manualLayout>
      </c:layout>
      <c:barChart>
        <c:barDir val="bar"/>
        <c:grouping val="clustered"/>
        <c:ser>
          <c:idx val="0"/>
          <c:order val="0"/>
          <c:tx>
            <c:strRef>
              <c:f>'ср зп на 1 ССЧ (осн+внеш)'!$C$2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CC00"/>
            </a:solidFill>
          </c:spPr>
          <c:dLbls>
            <c:showVal val="1"/>
          </c:dLbls>
          <c:cat>
            <c:strRef>
              <c:f>'ср зп на 1 ССЧ (осн+внеш)'!$A$3:$A$6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(осн+внеш)'!$C$3:$C$6</c:f>
              <c:numCache>
                <c:formatCode>#,##0</c:formatCode>
                <c:ptCount val="4"/>
                <c:pt idx="0">
                  <c:v>46827</c:v>
                </c:pt>
                <c:pt idx="1">
                  <c:v>31917</c:v>
                </c:pt>
                <c:pt idx="2">
                  <c:v>19549</c:v>
                </c:pt>
                <c:pt idx="3">
                  <c:v>22651</c:v>
                </c:pt>
              </c:numCache>
            </c:numRef>
          </c:val>
        </c:ser>
        <c:ser>
          <c:idx val="1"/>
          <c:order val="1"/>
          <c:tx>
            <c:strRef>
              <c:f>'ср зп на 1 ССЧ (осн+внеш)'!$D$2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9900"/>
            </a:solidFill>
          </c:spPr>
          <c:dLbls>
            <c:showVal val="1"/>
          </c:dLbls>
          <c:cat>
            <c:strRef>
              <c:f>'ср зп на 1 ССЧ (осн+внеш)'!$A$3:$A$6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(осн+внеш)'!$D$3:$D$6</c:f>
              <c:numCache>
                <c:formatCode>#,##0</c:formatCode>
                <c:ptCount val="4"/>
                <c:pt idx="0">
                  <c:v>47010</c:v>
                </c:pt>
                <c:pt idx="1">
                  <c:v>32127</c:v>
                </c:pt>
                <c:pt idx="2">
                  <c:v>19282</c:v>
                </c:pt>
                <c:pt idx="3">
                  <c:v>23167</c:v>
                </c:pt>
              </c:numCache>
            </c:numRef>
          </c:val>
        </c:ser>
        <c:ser>
          <c:idx val="2"/>
          <c:order val="2"/>
          <c:tx>
            <c:strRef>
              <c:f>'ср зп на 1 ССЧ (осн+внеш)'!$E$2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933FF"/>
            </a:solidFill>
          </c:spPr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strRef>
              <c:f>'ср зп на 1 ССЧ (осн+внеш)'!$A$3:$A$6</c:f>
              <c:strCache>
                <c:ptCount val="4"/>
                <c:pt idx="0">
                  <c:v>Врачебный</c:v>
                </c:pt>
                <c:pt idx="1">
                  <c:v>Средний</c:v>
                </c:pt>
                <c:pt idx="2">
                  <c:v>Младший </c:v>
                </c:pt>
                <c:pt idx="3">
                  <c:v>Прочий</c:v>
                </c:pt>
              </c:strCache>
            </c:strRef>
          </c:cat>
          <c:val>
            <c:numRef>
              <c:f>'ср зп на 1 ССЧ (осн+внеш)'!$E$3:$E$6</c:f>
              <c:numCache>
                <c:formatCode>General</c:formatCode>
                <c:ptCount val="4"/>
                <c:pt idx="0">
                  <c:v>51542</c:v>
                </c:pt>
                <c:pt idx="1">
                  <c:v>33342</c:v>
                </c:pt>
                <c:pt idx="2">
                  <c:v>23997</c:v>
                </c:pt>
                <c:pt idx="3">
                  <c:v>23370</c:v>
                </c:pt>
              </c:numCache>
            </c:numRef>
          </c:val>
        </c:ser>
        <c:axId val="151542784"/>
        <c:axId val="151552768"/>
      </c:barChart>
      <c:catAx>
        <c:axId val="151542784"/>
        <c:scaling>
          <c:orientation val="minMax"/>
        </c:scaling>
        <c:axPos val="l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51552768"/>
        <c:crosses val="autoZero"/>
        <c:auto val="1"/>
        <c:lblAlgn val="ctr"/>
        <c:lblOffset val="100"/>
      </c:catAx>
      <c:valAx>
        <c:axId val="151552768"/>
        <c:scaling>
          <c:orientation val="minMax"/>
        </c:scaling>
        <c:axPos val="b"/>
        <c:majorGridlines/>
        <c:numFmt formatCode="#,##0" sourceLinked="1"/>
        <c:tickLblPos val="nextTo"/>
        <c:crossAx val="151542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633050687309274"/>
          <c:y val="0.94551332127384957"/>
          <c:w val="0.48427067002155738"/>
          <c:h val="5.448673995371682E-2"/>
        </c:manualLayout>
      </c:layout>
    </c:legend>
    <c:plotVisOnly val="1"/>
  </c:chart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6243559832798619E-2"/>
          <c:y val="1.7123869549972109E-2"/>
          <c:w val="0.90912681053757571"/>
          <c:h val="0.78448299290117929"/>
        </c:manualLayout>
      </c:layout>
      <c:barChart>
        <c:barDir val="col"/>
        <c:grouping val="clustered"/>
        <c:ser>
          <c:idx val="0"/>
          <c:order val="0"/>
          <c:tx>
            <c:strRef>
              <c:f>'сравн зп по отрасли'!$B$3</c:f>
              <c:strCache>
                <c:ptCount val="1"/>
                <c:pt idx="0">
                  <c:v>ПККБ</c:v>
                </c:pt>
              </c:strCache>
            </c:strRef>
          </c:tx>
          <c:spPr>
            <a:solidFill>
              <a:srgbClr val="66FF99"/>
            </a:solidFill>
            <a:ln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  <a:tileRect r="-100000" b="-100000"/>
              </a:gradFill>
            </a:ln>
          </c:spPr>
          <c:dLbls>
            <c:dLbl>
              <c:idx val="2"/>
              <c:layout>
                <c:manualLayout>
                  <c:x val="-6.1728395061728392E-3"/>
                  <c:y val="2.244826128715594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'сравн зп по отрасли'!$A$4:$A$6</c:f>
              <c:strCache>
                <c:ptCount val="3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</c:strCache>
            </c:strRef>
          </c:cat>
          <c:val>
            <c:numRef>
              <c:f>'сравн зп по отрасли'!$B$4:$B$6</c:f>
              <c:numCache>
                <c:formatCode>#,##0</c:formatCode>
                <c:ptCount val="3"/>
                <c:pt idx="0">
                  <c:v>61804</c:v>
                </c:pt>
                <c:pt idx="1">
                  <c:v>34113</c:v>
                </c:pt>
                <c:pt idx="2">
                  <c:v>24196</c:v>
                </c:pt>
              </c:numCache>
            </c:numRef>
          </c:val>
        </c:ser>
        <c:ser>
          <c:idx val="1"/>
          <c:order val="1"/>
          <c:tx>
            <c:strRef>
              <c:f>'сравн зп по отрасли'!$C$3</c:f>
              <c:strCache>
                <c:ptCount val="1"/>
                <c:pt idx="0">
                  <c:v>по отрасли</c:v>
                </c:pt>
              </c:strCache>
            </c:strRef>
          </c:tx>
          <c:spPr>
            <a:solidFill>
              <a:srgbClr val="CC99FF"/>
            </a:solidFill>
          </c:spPr>
          <c:dLbls>
            <c:dLbl>
              <c:idx val="1"/>
              <c:layout>
                <c:manualLayout>
                  <c:x val="0"/>
                  <c:y val="2.806032660894488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'сравн зп по отрасли'!$A$4:$A$6</c:f>
              <c:strCache>
                <c:ptCount val="3"/>
                <c:pt idx="0">
                  <c:v>Врачи</c:v>
                </c:pt>
                <c:pt idx="1">
                  <c:v>Средний медицинский персонал</c:v>
                </c:pt>
                <c:pt idx="2">
                  <c:v>Младший медицинский персонал</c:v>
                </c:pt>
              </c:strCache>
            </c:strRef>
          </c:cat>
          <c:val>
            <c:numRef>
              <c:f>'сравн зп по отрасли'!$C$4:$C$6</c:f>
              <c:numCache>
                <c:formatCode>#,##0</c:formatCode>
                <c:ptCount val="3"/>
                <c:pt idx="0">
                  <c:v>44857</c:v>
                </c:pt>
                <c:pt idx="1">
                  <c:v>24593</c:v>
                </c:pt>
                <c:pt idx="2">
                  <c:v>18213</c:v>
                </c:pt>
              </c:numCache>
            </c:numRef>
          </c:val>
        </c:ser>
        <c:axId val="151598976"/>
        <c:axId val="151600512"/>
      </c:barChart>
      <c:catAx>
        <c:axId val="151598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600512"/>
        <c:crosses val="autoZero"/>
        <c:auto val="1"/>
        <c:lblAlgn val="ctr"/>
        <c:lblOffset val="100"/>
      </c:catAx>
      <c:valAx>
        <c:axId val="151600512"/>
        <c:scaling>
          <c:orientation val="minMax"/>
        </c:scaling>
        <c:axPos val="l"/>
        <c:majorGridlines/>
        <c:numFmt formatCode="#,##0" sourceLinked="1"/>
        <c:tickLblPos val="nextTo"/>
        <c:crossAx val="151598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267628272129744"/>
          <c:y val="0.92927191369801865"/>
          <c:w val="0.800723944905117"/>
          <c:h val="4.1359510677905352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4.6296296296296523E-2"/>
                  <c:y val="-5.0508587896100833E-2"/>
                </c:manualLayout>
              </c:layout>
              <c:showVal val="1"/>
            </c:dLbl>
            <c:dLbl>
              <c:idx val="1"/>
              <c:layout>
                <c:manualLayout>
                  <c:x val="-6.1728395061728392E-2"/>
                  <c:y val="-6.4538751200573313E-2"/>
                </c:manualLayout>
              </c:layout>
              <c:showVal val="1"/>
            </c:dLbl>
            <c:dLbl>
              <c:idx val="2"/>
              <c:layout>
                <c:manualLayout>
                  <c:x val="-5.0925925925925923E-2"/>
                  <c:y val="-5.0508587896100833E-2"/>
                </c:manualLayout>
              </c:layout>
              <c:showVal val="1"/>
            </c:dLbl>
            <c:dLbl>
              <c:idx val="3"/>
              <c:layout>
                <c:manualLayout>
                  <c:x val="-5.7098765432098832E-2"/>
                  <c:y val="-7.01508165223622E-2"/>
                </c:manualLayout>
              </c:layout>
              <c:showVal val="1"/>
            </c:dLbl>
            <c:dLbl>
              <c:idx val="4"/>
              <c:layout>
                <c:manualLayout>
                  <c:x val="-4.6296296296296523E-2"/>
                  <c:y val="-4.7702555235207014E-2"/>
                </c:manualLayout>
              </c:layout>
              <c:showVal val="1"/>
            </c:dLbl>
            <c:dLbl>
              <c:idx val="5"/>
              <c:layout>
                <c:manualLayout>
                  <c:x val="-2.1604938271605156E-2"/>
                  <c:y val="4.770255523520674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198</c:v>
                </c:pt>
                <c:pt idx="1">
                  <c:v>226</c:v>
                </c:pt>
                <c:pt idx="2">
                  <c:v>385</c:v>
                </c:pt>
                <c:pt idx="3">
                  <c:v>450</c:v>
                </c:pt>
                <c:pt idx="4">
                  <c:v>588</c:v>
                </c:pt>
                <c:pt idx="5">
                  <c:v>524</c:v>
                </c:pt>
                <c:pt idx="6">
                  <c:v>607</c:v>
                </c:pt>
              </c:numCache>
            </c:numRef>
          </c:val>
        </c:ser>
        <c:marker val="1"/>
        <c:axId val="218178688"/>
        <c:axId val="218180224"/>
      </c:lineChart>
      <c:catAx>
        <c:axId val="218178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180224"/>
        <c:crosses val="autoZero"/>
        <c:auto val="1"/>
        <c:lblAlgn val="ctr"/>
        <c:lblOffset val="100"/>
      </c:catAx>
      <c:valAx>
        <c:axId val="2181802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178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базовая часть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рекомендации РФ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28</c:v>
                </c:pt>
                <c:pt idx="1">
                  <c:v>31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компенсационные выплаты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рекомендации РФ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стимулирующие выплаты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рекомендации РФ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0">
                  <c:v>58</c:v>
                </c:pt>
                <c:pt idx="1">
                  <c:v>53</c:v>
                </c:pt>
                <c:pt idx="2">
                  <c:v>43</c:v>
                </c:pt>
                <c:pt idx="3">
                  <c:v>30</c:v>
                </c:pt>
              </c:numCache>
            </c:numRef>
          </c:val>
        </c:ser>
        <c:overlap val="100"/>
        <c:axId val="200805760"/>
        <c:axId val="200823936"/>
      </c:barChart>
      <c:catAx>
        <c:axId val="200805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823936"/>
        <c:crosses val="autoZero"/>
        <c:auto val="1"/>
        <c:lblAlgn val="ctr"/>
        <c:lblOffset val="100"/>
      </c:catAx>
      <c:valAx>
        <c:axId val="20082393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805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8881322267149016E-2"/>
          <c:y val="0.10470927848994722"/>
          <c:w val="0.93696166357583865"/>
          <c:h val="0.79290569355159957"/>
        </c:manualLayout>
      </c:layout>
      <c:lineChart>
        <c:grouping val="standard"/>
        <c:ser>
          <c:idx val="0"/>
          <c:order val="0"/>
          <c:tx>
            <c:strRef>
              <c:f>'сравнение 2016-2017 окончательн'!$B$136</c:f>
              <c:strCache>
                <c:ptCount val="1"/>
                <c:pt idx="0">
                  <c:v>Средняя зп на отработаную ставку 2016 год</c:v>
                </c:pt>
              </c:strCache>
            </c:strRef>
          </c:tx>
          <c:dLbls>
            <c:dLbl>
              <c:idx val="1"/>
              <c:layout>
                <c:manualLayout>
                  <c:x val="3.6686982423993313E-3"/>
                  <c:y val="1.2265167361694002E-2"/>
                </c:manualLayout>
              </c:layout>
              <c:dLblPos val="b"/>
              <c:showVal val="1"/>
            </c:dLbl>
            <c:dLbl>
              <c:idx val="2"/>
              <c:layout>
                <c:manualLayout>
                  <c:x val="2.5445130169539864E-3"/>
                  <c:y val="-4.0349787194475083E-3"/>
                </c:manualLayout>
              </c:layout>
              <c:dLblPos val="b"/>
              <c:showVal val="1"/>
            </c:dLbl>
            <c:dLbl>
              <c:idx val="3"/>
              <c:layout>
                <c:manualLayout>
                  <c:x val="4.4968198536734514E-3"/>
                  <c:y val="-2.1784332795964155E-3"/>
                </c:manualLayout>
              </c:layout>
              <c:dLblPos val="b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Val val="1"/>
          </c:dLbls>
          <c:cat>
            <c:strRef>
              <c:f>'сравнение 2016-2017 окончательн'!$A$137:$A$141</c:f>
              <c:strCache>
                <c:ptCount val="5"/>
                <c:pt idx="0">
                  <c:v>Поликлиника</c:v>
                </c:pt>
                <c:pt idx="1">
                  <c:v>Терапия</c:v>
                </c:pt>
                <c:pt idx="2">
                  <c:v>Стационар Перинатального центра</c:v>
                </c:pt>
                <c:pt idx="3">
                  <c:v>Параклиника</c:v>
                </c:pt>
                <c:pt idx="4">
                  <c:v>Хирургия</c:v>
                </c:pt>
              </c:strCache>
            </c:strRef>
          </c:cat>
          <c:val>
            <c:numRef>
              <c:f>'сравнение 2016-2017 окончательн'!$B$137:$B$141</c:f>
              <c:numCache>
                <c:formatCode>0.0</c:formatCode>
                <c:ptCount val="5"/>
                <c:pt idx="0">
                  <c:v>29.9</c:v>
                </c:pt>
                <c:pt idx="1">
                  <c:v>37.779639453961444</c:v>
                </c:pt>
                <c:pt idx="2">
                  <c:v>40.84235695556383</c:v>
                </c:pt>
                <c:pt idx="3">
                  <c:v>43.49</c:v>
                </c:pt>
                <c:pt idx="4">
                  <c:v>44.372513951837085</c:v>
                </c:pt>
              </c:numCache>
            </c:numRef>
          </c:val>
        </c:ser>
        <c:ser>
          <c:idx val="1"/>
          <c:order val="1"/>
          <c:tx>
            <c:strRef>
              <c:f>'сравнение 2016-2017 окончательн'!$C$136</c:f>
              <c:strCache>
                <c:ptCount val="1"/>
                <c:pt idx="0">
                  <c:v>Средняя зп на отработаную ставку 2017 год</c:v>
                </c:pt>
              </c:strCache>
            </c:strRef>
          </c:tx>
          <c:dLbls>
            <c:dLbl>
              <c:idx val="0"/>
              <c:layout>
                <c:manualLayout>
                  <c:x val="-6.4350064350064805E-3"/>
                  <c:y val="6.4412238325282506E-3"/>
                </c:manualLayout>
              </c:layout>
              <c:dLblPos val="t"/>
              <c:showVal val="1"/>
            </c:dLbl>
            <c:dLbl>
              <c:idx val="1"/>
              <c:layout>
                <c:manualLayout>
                  <c:x val="-8.1333846759880867E-4"/>
                  <c:y val="-8.5940018918954711E-3"/>
                </c:manualLayout>
              </c:layout>
              <c:dLblPos val="t"/>
              <c:showVal val="1"/>
            </c:dLbl>
            <c:dLbl>
              <c:idx val="2"/>
              <c:layout>
                <c:manualLayout>
                  <c:x val="0"/>
                  <c:y val="-1.6103228642313613E-2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1.6270310224720941E-4"/>
                  <c:y val="1.6886721647103953E-3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Val val="1"/>
          </c:dLbls>
          <c:cat>
            <c:strRef>
              <c:f>'сравнение 2016-2017 окончательн'!$A$137:$A$141</c:f>
              <c:strCache>
                <c:ptCount val="5"/>
                <c:pt idx="0">
                  <c:v>Поликлиника</c:v>
                </c:pt>
                <c:pt idx="1">
                  <c:v>Терапия</c:v>
                </c:pt>
                <c:pt idx="2">
                  <c:v>Стационар Перинатального центра</c:v>
                </c:pt>
                <c:pt idx="3">
                  <c:v>Параклиника</c:v>
                </c:pt>
                <c:pt idx="4">
                  <c:v>Хирургия</c:v>
                </c:pt>
              </c:strCache>
            </c:strRef>
          </c:cat>
          <c:val>
            <c:numRef>
              <c:f>'сравнение 2016-2017 окончательн'!$C$137:$C$141</c:f>
              <c:numCache>
                <c:formatCode>0.0</c:formatCode>
                <c:ptCount val="5"/>
                <c:pt idx="0">
                  <c:v>33.9</c:v>
                </c:pt>
                <c:pt idx="1">
                  <c:v>40.200000000000003</c:v>
                </c:pt>
                <c:pt idx="2">
                  <c:v>44.3</c:v>
                </c:pt>
                <c:pt idx="3">
                  <c:v>45.18</c:v>
                </c:pt>
                <c:pt idx="4">
                  <c:v>46.2</c:v>
                </c:pt>
              </c:numCache>
            </c:numRef>
          </c:val>
        </c:ser>
        <c:marker val="1"/>
        <c:axId val="151393408"/>
        <c:axId val="151394944"/>
      </c:lineChart>
      <c:catAx>
        <c:axId val="151393408"/>
        <c:scaling>
          <c:orientation val="minMax"/>
        </c:scaling>
        <c:axPos val="b"/>
        <c:tickLblPos val="nextTo"/>
        <c:crossAx val="151394944"/>
        <c:crosses val="autoZero"/>
        <c:auto val="1"/>
        <c:lblAlgn val="ctr"/>
        <c:lblOffset val="100"/>
      </c:catAx>
      <c:valAx>
        <c:axId val="151394944"/>
        <c:scaling>
          <c:orientation val="minMax"/>
        </c:scaling>
        <c:axPos val="l"/>
        <c:majorGridlines/>
        <c:numFmt formatCode="0.0" sourceLinked="1"/>
        <c:tickLblPos val="nextTo"/>
        <c:crossAx val="15139340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6277914648599718E-2"/>
          <c:y val="3.2563484903125134E-2"/>
          <c:w val="0.70321835466436378"/>
          <c:h val="0.821628394556304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Оборудование</c:v>
                </c:pt>
              </c:strCache>
            </c:strRef>
          </c:tx>
          <c:dLbls>
            <c:dLbl>
              <c:idx val="0"/>
              <c:layout>
                <c:manualLayout>
                  <c:x val="-5.0142099191624684E-2"/>
                  <c:y val="-6.7646808163749281E-2"/>
                </c:manualLayout>
              </c:layout>
              <c:showVal val="1"/>
            </c:dLbl>
            <c:dLbl>
              <c:idx val="1"/>
              <c:layout>
                <c:manualLayout>
                  <c:x val="-3.4947523679011119E-2"/>
                  <c:y val="-5.2940980302064664E-2"/>
                </c:manualLayout>
              </c:layout>
              <c:showVal val="1"/>
            </c:dLbl>
            <c:dLbl>
              <c:idx val="2"/>
              <c:layout>
                <c:manualLayout>
                  <c:x val="-1.401704974943308E-2"/>
                  <c:y val="-2.961644898641899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33.4</c:v>
                </c:pt>
                <c:pt idx="1">
                  <c:v>147.69999999999999</c:v>
                </c:pt>
                <c:pt idx="2">
                  <c:v>112</c:v>
                </c:pt>
                <c:pt idx="3">
                  <c:v>74.099999999999994</c:v>
                </c:pt>
                <c:pt idx="4">
                  <c:v>96.9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Текущие и капитальные ремонты, млн. руб.</c:v>
                </c:pt>
              </c:strCache>
            </c:strRef>
          </c:tx>
          <c:dLbls>
            <c:dLbl>
              <c:idx val="0"/>
              <c:layout>
                <c:manualLayout>
                  <c:x val="-5.0142099191624684E-2"/>
                  <c:y val="-4.7058649157390824E-2"/>
                </c:manualLayout>
              </c:layout>
              <c:showVal val="1"/>
            </c:dLbl>
            <c:dLbl>
              <c:idx val="1"/>
              <c:layout>
                <c:manualLayout>
                  <c:x val="-1.8233490615136363E-2"/>
                  <c:y val="-6.1764477019075933E-2"/>
                </c:manualLayout>
              </c:layout>
              <c:showVal val="1"/>
            </c:dLbl>
            <c:dLbl>
              <c:idx val="2"/>
              <c:layout>
                <c:manualLayout>
                  <c:x val="-3.6466981230272477E-2"/>
                  <c:y val="-6.176447701907593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15.4</c:v>
                </c:pt>
                <c:pt idx="1">
                  <c:v>41</c:v>
                </c:pt>
                <c:pt idx="2">
                  <c:v>54.5</c:v>
                </c:pt>
                <c:pt idx="3">
                  <c:v>12.6</c:v>
                </c:pt>
                <c:pt idx="4">
                  <c:v>54.7</c:v>
                </c:pt>
              </c:numCache>
            </c:numRef>
          </c:val>
        </c:ser>
        <c:marker val="1"/>
        <c:axId val="200867200"/>
        <c:axId val="200881280"/>
      </c:lineChart>
      <c:catAx>
        <c:axId val="20086720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881280"/>
        <c:crosses val="autoZero"/>
        <c:auto val="1"/>
        <c:lblAlgn val="ctr"/>
        <c:lblOffset val="100"/>
      </c:catAx>
      <c:valAx>
        <c:axId val="200881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86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54261970753149"/>
          <c:y val="0.41168688609657256"/>
          <c:w val="0.18434061703855087"/>
          <c:h val="0.4428390962879498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9002275961868225E-2"/>
          <c:y val="4.1191287387745974E-2"/>
          <c:w val="0.56460296421200251"/>
          <c:h val="0.84370271819771969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Краевой бюджет </c:v>
                </c:pt>
              </c:strCache>
            </c:strRef>
          </c:tx>
          <c:dLbls>
            <c:dLbl>
              <c:idx val="0"/>
              <c:layout>
                <c:manualLayout>
                  <c:x val="7.8687973843190914E-2"/>
                  <c:y val="1.8035300499754322E-2"/>
                </c:manualLayout>
              </c:layout>
              <c:showVal val="1"/>
            </c:dLbl>
            <c:dLbl>
              <c:idx val="1"/>
              <c:layout>
                <c:manualLayout>
                  <c:x val="8.0145158543990277E-2"/>
                  <c:y val="7.7294144998948005E-3"/>
                </c:manualLayout>
              </c:layout>
              <c:showVal val="1"/>
            </c:dLbl>
            <c:dLbl>
              <c:idx val="2"/>
              <c:layout>
                <c:manualLayout>
                  <c:x val="7.2859235039991532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0.12100000000000002</c:v>
                </c:pt>
                <c:pt idx="1">
                  <c:v>9.6231113182055031E-2</c:v>
                </c:pt>
                <c:pt idx="2">
                  <c:v>0.1001179102714807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 </c:v>
                </c:pt>
              </c:strCache>
            </c:strRef>
          </c:tx>
          <c:dLbls>
            <c:dLbl>
              <c:idx val="0"/>
              <c:layout>
                <c:manualLayout>
                  <c:x val="7.2859235039991532E-2"/>
                  <c:y val="-2.3161870169369652E-3"/>
                </c:manualLayout>
              </c:layout>
              <c:showVal val="1"/>
            </c:dLbl>
            <c:dLbl>
              <c:idx val="1"/>
              <c:layout>
                <c:manualLayout>
                  <c:x val="7.2859235039991532E-2"/>
                  <c:y val="-5.1529429999298123E-3"/>
                </c:manualLayout>
              </c:layout>
              <c:showVal val="1"/>
            </c:dLbl>
            <c:dLbl>
              <c:idx val="2"/>
              <c:layout>
                <c:manualLayout>
                  <c:x val="7.7230789142390593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1.4E-2</c:v>
                </c:pt>
                <c:pt idx="1">
                  <c:v>1.1707304896453458E-2</c:v>
                </c:pt>
                <c:pt idx="2">
                  <c:v>2.0455715854084056E-2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Целевые субсидии по программам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5.6000000000000001E-2</c:v>
                </c:pt>
                <c:pt idx="1">
                  <c:v>1.9206387012962834E-2</c:v>
                </c:pt>
                <c:pt idx="2">
                  <c:v>2.4174043956370551E-2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Предпринимательская деятельность </c:v>
                </c:pt>
              </c:strCache>
            </c:strRef>
          </c:tx>
          <c:dLbls>
            <c:dLbl>
              <c:idx val="0"/>
              <c:layout>
                <c:manualLayout>
                  <c:x val="7.868797384319091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285923503999153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7.2859235039991532E-2"/>
                  <c:y val="-5.1529429999298123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9.1000000000000025E-2</c:v>
                </c:pt>
                <c:pt idx="1">
                  <c:v>6.6658623268372477E-2</c:v>
                </c:pt>
                <c:pt idx="2">
                  <c:v>6.8347036714748524E-2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ФОМС</c:v>
                </c:pt>
              </c:strCache>
            </c:strRef>
          </c:tx>
          <c:dLbls>
            <c:dLbl>
              <c:idx val="0"/>
              <c:layout>
                <c:manualLayout>
                  <c:x val="7.723078914239073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0145158543990277E-2"/>
                  <c:y val="-2.5764714999649031E-3"/>
                </c:manualLayout>
              </c:layout>
              <c:showVal val="1"/>
            </c:dLbl>
            <c:dLbl>
              <c:idx val="2"/>
              <c:layout>
                <c:manualLayout>
                  <c:x val="8.4516712646389727E-2"/>
                  <c:y val="-3.6070600999508692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Лист1!$F$2:$F$4</c:f>
              <c:numCache>
                <c:formatCode>0.00%</c:formatCode>
                <c:ptCount val="3"/>
                <c:pt idx="0">
                  <c:v>0.71800000000000064</c:v>
                </c:pt>
                <c:pt idx="1">
                  <c:v>0.79287295972441652</c:v>
                </c:pt>
                <c:pt idx="2">
                  <c:v>0.7869052932033207</c:v>
                </c:pt>
              </c:numCache>
            </c:numRef>
          </c:val>
        </c:ser>
        <c:overlap val="100"/>
        <c:axId val="235176704"/>
        <c:axId val="235178240"/>
      </c:barChart>
      <c:catAx>
        <c:axId val="235176704"/>
        <c:scaling>
          <c:orientation val="minMax"/>
        </c:scaling>
        <c:axPos val="b"/>
        <c:tickLblPos val="nextTo"/>
        <c:crossAx val="235178240"/>
        <c:crosses val="autoZero"/>
        <c:auto val="1"/>
        <c:lblAlgn val="ctr"/>
        <c:lblOffset val="100"/>
      </c:catAx>
      <c:valAx>
        <c:axId val="235178240"/>
        <c:scaling>
          <c:orientation val="minMax"/>
        </c:scaling>
        <c:axPos val="l"/>
        <c:majorGridlines/>
        <c:numFmt formatCode="0%" sourceLinked="1"/>
        <c:tickLblPos val="nextTo"/>
        <c:crossAx val="235176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7405465059257748E-2"/>
          <c:y val="3.8698727392975786E-2"/>
          <c:w val="0.41872469608205876"/>
          <c:h val="0.8531605520411922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0.50799697423207268</c:v>
                </c:pt>
                <c:pt idx="1">
                  <c:v>0.45720298450741931</c:v>
                </c:pt>
                <c:pt idx="2">
                  <c:v>0.4563805754951874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Содержание имущества (услуги связи, транспортные услуги, коммунальные, содержание имущества, прочие расходы)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0.14535458293363052</c:v>
                </c:pt>
                <c:pt idx="1">
                  <c:v>0.15194839743488206</c:v>
                </c:pt>
                <c:pt idx="2">
                  <c:v>0.16403426819467909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4.2805077639442322E-2</c:v>
                </c:pt>
                <c:pt idx="1">
                  <c:v>3.0030721408690491E-2</c:v>
                </c:pt>
                <c:pt idx="2">
                  <c:v>2.6532333812153117E-2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Оборудование и мед. инструменты 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8.121397769552631E-2</c:v>
                </c:pt>
                <c:pt idx="1">
                  <c:v>4.7961964046008915E-2</c:v>
                </c:pt>
                <c:pt idx="2">
                  <c:v>4.4648297008899794E-2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Медикаменты и расходные материалы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0.22262938749932867</c:v>
                </c:pt>
                <c:pt idx="1">
                  <c:v>0.31285593260300032</c:v>
                </c:pt>
                <c:pt idx="2">
                  <c:v>0.30840452548908215</c:v>
                </c:pt>
              </c:numCache>
            </c:numRef>
          </c:val>
        </c:ser>
        <c:overlap val="100"/>
        <c:axId val="236612224"/>
        <c:axId val="236626304"/>
      </c:barChart>
      <c:catAx>
        <c:axId val="236612224"/>
        <c:scaling>
          <c:orientation val="minMax"/>
        </c:scaling>
        <c:axPos val="b"/>
        <c:tickLblPos val="nextTo"/>
        <c:crossAx val="236626304"/>
        <c:crosses val="autoZero"/>
        <c:auto val="1"/>
        <c:lblAlgn val="ctr"/>
        <c:lblOffset val="100"/>
      </c:catAx>
      <c:valAx>
        <c:axId val="236626304"/>
        <c:scaling>
          <c:orientation val="minMax"/>
        </c:scaling>
        <c:axPos val="l"/>
        <c:majorGridlines/>
        <c:numFmt formatCode="0%" sourceLinked="1"/>
        <c:tickLblPos val="nextTo"/>
        <c:crossAx val="23661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76711590199127"/>
          <c:y val="0"/>
          <c:w val="0.44372675064955941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ОМС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745</c:v>
                </c:pt>
                <c:pt idx="1">
                  <c:v>730</c:v>
                </c:pt>
                <c:pt idx="2">
                  <c:v>738</c:v>
                </c:pt>
                <c:pt idx="3">
                  <c:v>785</c:v>
                </c:pt>
                <c:pt idx="4">
                  <c:v>940</c:v>
                </c:pt>
                <c:pt idx="5">
                  <c:v>1050</c:v>
                </c:pt>
                <c:pt idx="6">
                  <c:v>988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47</c:v>
                </c:pt>
                <c:pt idx="1">
                  <c:v>52</c:v>
                </c:pt>
                <c:pt idx="2">
                  <c:v>52</c:v>
                </c:pt>
                <c:pt idx="3">
                  <c:v>74</c:v>
                </c:pt>
                <c:pt idx="4">
                  <c:v>75</c:v>
                </c:pt>
                <c:pt idx="5">
                  <c:v>27</c:v>
                </c:pt>
                <c:pt idx="6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дневной стационар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0"/>
                  <c:y val="-3.9505896332795179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2.4691185207996992E-2"/>
                </c:manualLayout>
              </c:layout>
              <c:showVal val="1"/>
            </c:dLbl>
            <c:dLbl>
              <c:idx val="6"/>
              <c:layout>
                <c:manualLayout>
                  <c:x val="3.0864197530864447E-3"/>
                  <c:y val="-3.703677781199583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18</c:v>
                </c:pt>
                <c:pt idx="6">
                  <c:v>19</c:v>
                </c:pt>
              </c:numCache>
            </c:numRef>
          </c:val>
        </c:ser>
        <c:overlap val="100"/>
        <c:axId val="218148864"/>
        <c:axId val="218150400"/>
      </c:barChart>
      <c:catAx>
        <c:axId val="218148864"/>
        <c:scaling>
          <c:orientation val="minMax"/>
        </c:scaling>
        <c:axPos val="b"/>
        <c:numFmt formatCode="General" sourceLinked="1"/>
        <c:tickLblPos val="nextTo"/>
        <c:crossAx val="218150400"/>
        <c:crosses val="autoZero"/>
        <c:auto val="1"/>
        <c:lblAlgn val="ctr"/>
        <c:lblOffset val="100"/>
      </c:catAx>
      <c:valAx>
        <c:axId val="218150400"/>
        <c:scaling>
          <c:orientation val="minMax"/>
        </c:scaling>
        <c:axPos val="l"/>
        <c:majorGridlines/>
        <c:numFmt formatCode="General" sourceLinked="1"/>
        <c:tickLblPos val="nextTo"/>
        <c:crossAx val="21814886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ПККБ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30202</c:v>
                </c:pt>
                <c:pt idx="1">
                  <c:v>35079</c:v>
                </c:pt>
                <c:pt idx="2">
                  <c:v>35791</c:v>
                </c:pt>
                <c:pt idx="3">
                  <c:v>36206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ЦД №3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1571</c:v>
                </c:pt>
                <c:pt idx="1">
                  <c:v>1929</c:v>
                </c:pt>
                <c:pt idx="2">
                  <c:v>1044</c:v>
                </c:pt>
                <c:pt idx="3" formatCode="General">
                  <c:v>0</c:v>
                </c:pt>
              </c:numCache>
            </c:numRef>
          </c:val>
        </c:ser>
        <c:overlap val="100"/>
        <c:axId val="218239360"/>
        <c:axId val="218240896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dLbls>
            <c:dLbl>
              <c:idx val="0"/>
              <c:layout>
                <c:manualLayout>
                  <c:x val="-8.4872288121245823E-2"/>
                  <c:y val="-5.39961757370769E-2"/>
                </c:manualLayout>
              </c:layout>
              <c:showVal val="1"/>
            </c:dLbl>
            <c:dLbl>
              <c:idx val="1"/>
              <c:layout>
                <c:manualLayout>
                  <c:x val="-7.2298615806987182E-2"/>
                  <c:y val="-3.9786655806267175E-2"/>
                </c:manualLayout>
              </c:layout>
              <c:showVal val="1"/>
            </c:dLbl>
            <c:dLbl>
              <c:idx val="2"/>
              <c:layout>
                <c:manualLayout>
                  <c:x val="-7.5442033885552012E-2"/>
                  <c:y val="-4.2628559792428945E-2"/>
                </c:manualLayout>
              </c:layout>
              <c:showVal val="1"/>
            </c:dLbl>
            <c:dLbl>
              <c:idx val="3"/>
              <c:layout>
                <c:manualLayout>
                  <c:x val="-6.9155197728422532E-2"/>
                  <c:y val="-3.978665580626718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31773</c:v>
                </c:pt>
                <c:pt idx="1">
                  <c:v>37008</c:v>
                </c:pt>
                <c:pt idx="2">
                  <c:v>36835</c:v>
                </c:pt>
                <c:pt idx="3">
                  <c:v>36206</c:v>
                </c:pt>
              </c:numCache>
            </c:numRef>
          </c:val>
        </c:ser>
        <c:marker val="1"/>
        <c:axId val="218239360"/>
        <c:axId val="218240896"/>
      </c:lineChart>
      <c:catAx>
        <c:axId val="218239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8240896"/>
        <c:crosses val="autoZero"/>
        <c:auto val="1"/>
        <c:lblAlgn val="ctr"/>
        <c:lblOffset val="100"/>
      </c:catAx>
      <c:valAx>
        <c:axId val="21824089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82393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ПККБ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972936.75010000018</c:v>
                </c:pt>
                <c:pt idx="1">
                  <c:v>1259703.1819200001</c:v>
                </c:pt>
                <c:pt idx="2">
                  <c:v>1383272.1902700001</c:v>
                </c:pt>
                <c:pt idx="3">
                  <c:v>1404642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ЦД №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117720.96493999948</c:v>
                </c:pt>
                <c:pt idx="1">
                  <c:v>120602.55708</c:v>
                </c:pt>
                <c:pt idx="2">
                  <c:v>56871.944890000013</c:v>
                </c:pt>
                <c:pt idx="3" formatCode="General">
                  <c:v>0</c:v>
                </c:pt>
              </c:numCache>
            </c:numRef>
          </c:val>
        </c:ser>
        <c:overlap val="100"/>
        <c:axId val="218279296"/>
        <c:axId val="218285184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dLbls>
            <c:dLbl>
              <c:idx val="0"/>
              <c:layout>
                <c:manualLayout>
                  <c:x val="-0.1005498821681068"/>
                  <c:y val="-3.3566263526444359E-2"/>
                </c:manualLayout>
              </c:layout>
              <c:showVal val="1"/>
            </c:dLbl>
            <c:dLbl>
              <c:idx val="1"/>
              <c:layout>
                <c:manualLayout>
                  <c:x val="-0.10054988216810684"/>
                  <c:y val="-3.9160640780851741E-2"/>
                </c:manualLayout>
              </c:layout>
              <c:showVal val="1"/>
            </c:dLbl>
            <c:dLbl>
              <c:idx val="2"/>
              <c:layout>
                <c:manualLayout>
                  <c:x val="-8.7981146897093507E-2"/>
                  <c:y val="-4.1957829408055376E-2"/>
                </c:manualLayout>
              </c:layout>
              <c:showVal val="1"/>
            </c:dLbl>
            <c:dLbl>
              <c:idx val="3"/>
              <c:layout>
                <c:manualLayout>
                  <c:x val="-5.9701492537314133E-2"/>
                  <c:y val="-3.076907489924063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1090657.7150400002</c:v>
                </c:pt>
                <c:pt idx="1">
                  <c:v>1380305.7390000001</c:v>
                </c:pt>
                <c:pt idx="2">
                  <c:v>1440144.1351599998</c:v>
                </c:pt>
                <c:pt idx="3">
                  <c:v>1404642</c:v>
                </c:pt>
              </c:numCache>
            </c:numRef>
          </c:val>
        </c:ser>
        <c:marker val="1"/>
        <c:axId val="218279296"/>
        <c:axId val="218285184"/>
      </c:lineChart>
      <c:catAx>
        <c:axId val="218279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8285184"/>
        <c:crosses val="autoZero"/>
        <c:auto val="1"/>
        <c:lblAlgn val="ctr"/>
        <c:lblOffset val="100"/>
      </c:catAx>
      <c:valAx>
        <c:axId val="21828518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82792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0.63889</cdr:x>
      <cdr:y>0.21739</cdr:y>
    </cdr:from>
    <cdr:to>
      <cdr:x>0.75</cdr:x>
      <cdr:y>0.4029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57808" y="1071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0.79514</cdr:x>
      <cdr:y>0.33333</cdr:y>
    </cdr:from>
    <cdr:to>
      <cdr:x>0.95139</cdr:x>
      <cdr:y>0.3913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43692" y="1643074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0.34172</cdr:x>
      <cdr:y>0.00708</cdr:y>
    </cdr:from>
    <cdr:to>
      <cdr:x>0.58558</cdr:x>
      <cdr:y>0.1822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1336" y="369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err="1" smtClean="0"/>
            <a:t>Лигирование</a:t>
          </a:r>
          <a:r>
            <a:rPr lang="ru-RU" sz="2200" b="1" dirty="0" smtClean="0"/>
            <a:t> ОАП</a:t>
          </a:r>
          <a:endParaRPr lang="ru-RU" sz="22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0.15966</cdr:x>
      <cdr:y>0.06061</cdr:y>
    </cdr:from>
    <cdr:to>
      <cdr:x>0.27731</cdr:x>
      <cdr:y>0.13636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288032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78%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0.15966</cdr:x>
      <cdr:y>0.25758</cdr:y>
    </cdr:from>
    <cdr:to>
      <cdr:x>0.27731</cdr:x>
      <cdr:y>0.33333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68152" y="1224136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 smtClean="0"/>
            <a:t>80%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0.15126</cdr:x>
      <cdr:y>0.43939</cdr:y>
    </cdr:from>
    <cdr:to>
      <cdr:x>0.26891</cdr:x>
      <cdr:y>0.51515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96144" y="2088232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 smtClean="0"/>
            <a:t>73%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0.15126</cdr:x>
      <cdr:y>0.62121</cdr:y>
    </cdr:from>
    <cdr:to>
      <cdr:x>0.26891</cdr:x>
      <cdr:y>0.69697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96144" y="2952328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 smtClean="0"/>
            <a:t>72%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0.15126</cdr:x>
      <cdr:y>0.81818</cdr:y>
    </cdr:from>
    <cdr:to>
      <cdr:x>0.26891</cdr:x>
      <cdr:y>0.89394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296144" y="3888432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 smtClean="0"/>
            <a:t>86%</a:t>
          </a:r>
          <a:endParaRPr lang="ru-RU" sz="16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0.19179</cdr:x>
      <cdr:y>0.78047</cdr:y>
    </cdr:from>
    <cdr:to>
      <cdr:x>0.3059</cdr:x>
      <cdr:y>0.9865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7346" y="36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0.13128</cdr:x>
      <cdr:y>0.66643</cdr:y>
    </cdr:from>
    <cdr:to>
      <cdr:x>0.24389</cdr:x>
      <cdr:y>0.87472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7280" y="311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0.25828</cdr:x>
      <cdr:y>0.72185</cdr:y>
    </cdr:from>
    <cdr:to>
      <cdr:x>0.35652</cdr:x>
      <cdr:y>0.82005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16" y="335758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0.63707</cdr:x>
      <cdr:y>0.32297</cdr:y>
    </cdr:from>
    <cdr:to>
      <cdr:x>0.75093</cdr:x>
      <cdr:y>0.40514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29246" y="1614486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0.44085</cdr:x>
      <cdr:y>0.25741</cdr:y>
    </cdr:from>
    <cdr:to>
      <cdr:x>0.55521</cdr:x>
      <cdr:y>0.33858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57610" y="254318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0.84197</cdr:x>
      <cdr:y>0.32297</cdr:y>
    </cdr:from>
    <cdr:to>
      <cdr:x>0.95659</cdr:x>
      <cdr:y>0.53225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72320" y="161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0.21854</cdr:x>
      <cdr:y>0.79472</cdr:y>
    </cdr:from>
    <cdr:to>
      <cdr:x>0.32815</cdr:x>
      <cdr:y>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757346" y="36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0.16028</cdr:x>
      <cdr:y>0.68593</cdr:y>
    </cdr:from>
    <cdr:to>
      <cdr:x>0.26864</cdr:x>
      <cdr:y>0.88797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257280" y="311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0.27978</cdr:x>
      <cdr:y>0.73985</cdr:y>
    </cdr:from>
    <cdr:to>
      <cdr:x>0.37502</cdr:x>
      <cdr:y>0.8353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2286016" y="335758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0.64157</cdr:x>
      <cdr:y>0.36472</cdr:y>
    </cdr:from>
    <cdr:to>
      <cdr:x>0.75318</cdr:x>
      <cdr:y>0.44139</cdr:y>
    </cdr:to>
    <cdr:sp macro="" textlink="">
      <cdr:nvSpPr>
        <cdr:cNvPr id="11" name="TextBox 6"/>
        <cdr:cNvSpPr txBox="1"/>
      </cdr:nvSpPr>
      <cdr:spPr>
        <a:xfrm xmlns:a="http://schemas.openxmlformats.org/drawingml/2006/main">
          <a:off x="5329246" y="1614486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0.45585</cdr:x>
      <cdr:y>0.30191</cdr:y>
    </cdr:from>
    <cdr:to>
      <cdr:x>0.56471</cdr:x>
      <cdr:y>0.37808</cdr:y>
    </cdr:to>
    <cdr:sp macro="" textlink="">
      <cdr:nvSpPr>
        <cdr:cNvPr id="12" name="TextBox 7"/>
        <cdr:cNvSpPr txBox="1"/>
      </cdr:nvSpPr>
      <cdr:spPr>
        <a:xfrm xmlns:a="http://schemas.openxmlformats.org/drawingml/2006/main">
          <a:off x="3757610" y="254318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0.84422</cdr:x>
      <cdr:y>0.36472</cdr:y>
    </cdr:from>
    <cdr:to>
      <cdr:x>0.95734</cdr:x>
      <cdr:y>0.56125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6972320" y="161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0.18079</cdr:x>
      <cdr:y>0.77497</cdr:y>
    </cdr:from>
    <cdr:to>
      <cdr:x>0.2959</cdr:x>
      <cdr:y>0.98725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7346" y="36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0.12353</cdr:x>
      <cdr:y>0.65743</cdr:y>
    </cdr:from>
    <cdr:to>
      <cdr:x>0.23289</cdr:x>
      <cdr:y>0.87222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7280" y="311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0.24753</cdr:x>
      <cdr:y>0.71485</cdr:y>
    </cdr:from>
    <cdr:to>
      <cdr:x>0.34727</cdr:x>
      <cdr:y>0.8158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16" y="335758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0.63157</cdr:x>
      <cdr:y>0.30372</cdr:y>
    </cdr:from>
    <cdr:to>
      <cdr:x>0.74718</cdr:x>
      <cdr:y>0.38839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29246" y="1614486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0.4326</cdr:x>
      <cdr:y>0.23616</cdr:y>
    </cdr:from>
    <cdr:to>
      <cdr:x>0.54871</cdr:x>
      <cdr:y>0.31983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57610" y="254318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0.83922</cdr:x>
      <cdr:y>0.30372</cdr:y>
    </cdr:from>
    <cdr:to>
      <cdr:x>0.95534</cdr:x>
      <cdr:y>0.51925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746694" y="1006032"/>
          <a:ext cx="518418" cy="713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0.42735</cdr:x>
      <cdr:y>0.01528</cdr:y>
    </cdr:from>
    <cdr:to>
      <cdr:x>0.53675</cdr:x>
      <cdr:y>0.21087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0" y="71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0.80382</cdr:x>
      <cdr:y>0.2778</cdr:y>
    </cdr:from>
    <cdr:to>
      <cdr:x>0.85591</cdr:x>
      <cdr:y>0.3725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15130" y="1257296"/>
          <a:ext cx="42862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0,8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0.255</cdr:x>
      <cdr:y>0.4092</cdr:y>
    </cdr:from>
    <cdr:to>
      <cdr:x>0.31625</cdr:x>
      <cdr:y>0.48125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8576" y="2044822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0.73625</cdr:x>
      <cdr:y>0.58212</cdr:y>
    </cdr:from>
    <cdr:to>
      <cdr:x>0.7975</cdr:x>
      <cdr:y>0.65416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59016" y="2908918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0.57875</cdr:x>
      <cdr:y>0.58212</cdr:y>
    </cdr:from>
    <cdr:to>
      <cdr:x>0.64</cdr:x>
      <cdr:y>0.65416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62872" y="2908918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0.4125</cdr:x>
      <cdr:y>0.53889</cdr:y>
    </cdr:from>
    <cdr:to>
      <cdr:x>0.47375</cdr:x>
      <cdr:y>0.61094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94720" y="269289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0.90249</cdr:x>
      <cdr:y>0.58212</cdr:y>
    </cdr:from>
    <cdr:to>
      <cdr:x>0.96374</cdr:x>
      <cdr:y>0.65416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427168" y="2908918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0.334</cdr:x>
      <cdr:y>0.54625</cdr:y>
    </cdr:from>
    <cdr:to>
      <cdr:x>0.3415</cdr:x>
      <cdr:y>0.56975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5721" y="2211288"/>
          <a:ext cx="28647" cy="951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0.21854</cdr:x>
      <cdr:y>0.79472</cdr:y>
    </cdr:from>
    <cdr:to>
      <cdr:x>0.32815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7346" y="36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0.16028</cdr:x>
      <cdr:y>0.68593</cdr:y>
    </cdr:from>
    <cdr:to>
      <cdr:x>0.26864</cdr:x>
      <cdr:y>0.88797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7280" y="31146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0.27978</cdr:x>
      <cdr:y>0.73985</cdr:y>
    </cdr:from>
    <cdr:to>
      <cdr:x>0.37502</cdr:x>
      <cdr:y>0.8353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16" y="335758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0.64157</cdr:x>
      <cdr:y>0.36472</cdr:y>
    </cdr:from>
    <cdr:to>
      <cdr:x>0.75318</cdr:x>
      <cdr:y>0.44139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29246" y="1614486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0.45585</cdr:x>
      <cdr:y>0.30191</cdr:y>
    </cdr:from>
    <cdr:to>
      <cdr:x>0.56471</cdr:x>
      <cdr:y>0.37808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57610" y="2543180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0.84422</cdr:x>
      <cdr:y>0.36472</cdr:y>
    </cdr:from>
    <cdr:to>
      <cdr:x>0.95734</cdr:x>
      <cdr:y>0.56125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72320" y="1614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0.31844</cdr:x>
      <cdr:y>0.34921</cdr:y>
    </cdr:from>
    <cdr:to>
      <cdr:x>0.43032</cdr:x>
      <cdr:y>0.44444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64296" y="1584176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(2016-7)</a:t>
          </a:r>
          <a:r>
            <a:rPr lang="ru-RU" sz="1800" b="1" dirty="0" smtClean="0"/>
            <a:t> !!!!!</a:t>
          </a:r>
          <a:endParaRPr lang="ru-RU" sz="18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0.02423</cdr:x>
      <cdr:y>0.21315</cdr:y>
    </cdr:from>
    <cdr:to>
      <cdr:x>0.26049</cdr:x>
      <cdr:y>0.41982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786" y="94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0.06144</cdr:x>
      <cdr:y>0.2457</cdr:y>
    </cdr:from>
    <cdr:to>
      <cdr:x>0.22889</cdr:x>
      <cdr:y>0.39218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802" y="1087065"/>
          <a:ext cx="64807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400" b="1" dirty="0" smtClean="0">
              <a:solidFill>
                <a:srgbClr val="FF0000"/>
              </a:solidFill>
            </a:rPr>
            <a:t>!</a:t>
          </a:r>
          <a:endParaRPr lang="ru-RU" sz="44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0.5015</cdr:x>
      <cdr:y>0.49675</cdr:y>
    </cdr:from>
    <cdr:to>
      <cdr:x>0.5085</cdr:x>
      <cdr:y>0.5355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79377" y="2204899"/>
          <a:ext cx="56940" cy="171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CC43A-8F7C-43CB-8EF5-8364F90CCE8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3EB36-1616-4A1E-818E-1B18B7D0E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4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7F2CE-4B2A-4952-84B4-06C1BAB2220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A10B7-9791-453A-A5D3-7B54BA35EB1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Что такое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Функции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Поток (число челове)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Оснащение (хол, родильные)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37ACF5-169A-4835-9E73-17559CA10247}" type="slidenum">
              <a:rPr lang="ru-RU" altLang="ru-RU"/>
              <a:pPr/>
              <a:t>86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383D-AA4F-4A73-9E14-CD8BEA5553FA}" type="slidenum">
              <a:rPr lang="ru-RU" smtClean="0">
                <a:solidFill>
                  <a:prstClr val="black"/>
                </a:solidFill>
              </a:rPr>
              <a:pPr/>
              <a:t>87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56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CD720-D179-4893-A89D-18995C7825D6}" type="slidenum">
              <a:rPr lang="ru-RU">
                <a:latin typeface="Times New Roman" pitchFamily="18" charset="0"/>
                <a:ea typeface="Microsoft YaHei"/>
                <a:cs typeface="Microsoft YaHe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ru-RU"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383D-AA4F-4A73-9E14-CD8BEA5553FA}" type="slidenum">
              <a:rPr lang="ru-RU" smtClean="0">
                <a:solidFill>
                  <a:prstClr val="black"/>
                </a:solidFill>
              </a:rPr>
              <a:pPr/>
              <a:t>90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09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82BD34-7BB7-4655-885C-868AF8172A02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defRPr/>
              </a:pPr>
              <a:t>99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32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2E65-9A52-4109-86BF-00C2DD908720}" type="datetimeFigureOut">
              <a:rPr lang="ru-RU"/>
              <a:pPr>
                <a:defRPr/>
              </a:pPr>
              <a:t>13.04.2018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90D0-1F8F-47D5-95B3-2CFD67AB0A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E6FE-DE1D-4407-927B-164C93500420}" type="datetimeFigureOut">
              <a:rPr lang="ru-RU"/>
              <a:pPr>
                <a:defRPr/>
              </a:pPr>
              <a:t>13.04.2018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FAFD-D8E7-4069-BD17-6B5A7D28C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chart" Target="../charts/chart3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9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4.png"/><Relationship Id="rId4" Type="http://schemas.openxmlformats.org/officeDocument/2006/relationships/image" Target="../media/image10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image" Target="../media/image45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png"/><Relationship Id="rId4" Type="http://schemas.openxmlformats.org/officeDocument/2006/relationships/image" Target="../media/image109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11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png"/><Relationship Id="rId4" Type="http://schemas.openxmlformats.org/officeDocument/2006/relationships/oleObject" Target="../embeddings/_____Microsoft_Office_Excel_97-20035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png"/><Relationship Id="rId4" Type="http://schemas.openxmlformats.org/officeDocument/2006/relationships/oleObject" Target="../embeddings/_____Microsoft_Office_Excel_97-20037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9.png"/><Relationship Id="rId4" Type="http://schemas.openxmlformats.org/officeDocument/2006/relationships/oleObject" Target="../embeddings/_____Microsoft_Office_Excel_97-200310.xls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_____Microsoft_Office_Excel_97-200312.xls"/><Relationship Id="rId5" Type="http://schemas.openxmlformats.org/officeDocument/2006/relationships/image" Target="../media/image83.png"/><Relationship Id="rId4" Type="http://schemas.openxmlformats.org/officeDocument/2006/relationships/oleObject" Target="../embeddings/_____Microsoft_Office_Excel_97-200311.xls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chart" Target="../charts/chart36.xml"/><Relationship Id="rId4" Type="http://schemas.openxmlformats.org/officeDocument/2006/relationships/image" Target="../media/image9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57158" y="2285992"/>
            <a:ext cx="8321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Итоги деятельности </a:t>
            </a:r>
            <a:endParaRPr lang="en-US" sz="36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ГБУЗ ПК «Пермская краевая клиническая больница» 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за 2017 год</a:t>
            </a:r>
            <a:endParaRPr lang="ru-RU" sz="3600" b="1" dirty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116013" y="5013325"/>
            <a:ext cx="7627937" cy="1296988"/>
          </a:xfrm>
          <a:prstGeom prst="rect">
            <a:avLst/>
          </a:prstGeom>
          <a:noFill/>
          <a:ln>
            <a:noFill/>
          </a:ln>
          <a:effectLst>
            <a:outerShdw blurRad="63500" dist="38100" dir="10800000" algn="r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/>
          <a:p>
            <a:pPr algn="r" eaLnBrk="1" hangingPunct="1">
              <a:defRPr/>
            </a:pPr>
            <a:r>
              <a:rPr lang="ru-RU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</a:t>
            </a:r>
            <a:endParaRPr lang="ru-RU" sz="6000" b="1" dirty="0">
              <a:effectLst>
                <a:outerShdw algn="tl">
                  <a:schemeClr val="tx1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3617280" y="5013325"/>
            <a:ext cx="2132438" cy="644723"/>
          </a:xfrm>
          <a:prstGeom prst="roundRect">
            <a:avLst>
              <a:gd name="adj" fmla="val 49106"/>
            </a:avLst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Касатов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9" descr="C:\Documents and Settings\Блинов\Рабочий стол\Логотипы\Логотип-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000232" cy="211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14290"/>
            <a:ext cx="4097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Итоговый медицинский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 28.02.2018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6858000" cy="10112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Начало работы – ноябрь 2015 года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54538"/>
          </a:xfrm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1874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813" y="1714500"/>
          <a:ext cx="7643867" cy="428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160"/>
                <a:gridCol w="1627005"/>
                <a:gridCol w="1514351"/>
                <a:gridCol w="1514351"/>
              </a:tblGrid>
              <a:tr h="623668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4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выездов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консультативных приемов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принятых пациентов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5 978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18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направленных в межмуниципальные центры, краевые МО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2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направленных на стационарное лечение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0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территорий Пермского края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территорий Пермского края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 территорий Пермского края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480" y="188640"/>
            <a:ext cx="5572164" cy="165735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    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Основная часть детей Пермского края с экстремально низкой массой тела рождается в ПКПЦ </a:t>
            </a:r>
          </a:p>
          <a:p>
            <a:pPr eaLnBrk="1" hangingPunct="1">
              <a:buFont typeface="Arial" charset="0"/>
              <a:buNone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0"/>
            <a:ext cx="1835696" cy="115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Содержимое 3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04864"/>
            <a:ext cx="6517131" cy="43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1" y="2852936"/>
            <a:ext cx="23397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Увеличивается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выживаемость недоношенных детей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0"/>
            <a:ext cx="1500165" cy="15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404664"/>
            <a:ext cx="7488832" cy="432048"/>
          </a:xfrm>
        </p:spPr>
        <p:txBody>
          <a:bodyPr lIns="91440" tIns="45720" rIns="91440" bIns="45720"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рождения детей с ЭНМТ в Пермском крае</a:t>
            </a: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9947584"/>
              </p:ext>
            </p:extLst>
          </p:nvPr>
        </p:nvGraphicFramePr>
        <p:xfrm>
          <a:off x="5825728" y="1340768"/>
          <a:ext cx="33182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8013621"/>
              </p:ext>
            </p:extLst>
          </p:nvPr>
        </p:nvGraphicFramePr>
        <p:xfrm>
          <a:off x="179512" y="1052736"/>
          <a:ext cx="5689600" cy="546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796136" y="3717032"/>
          <a:ext cx="30963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53732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10%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-24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215106" cy="13589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 рождения детей с экстремально низкой массой тела в Пермском крае</a:t>
            </a:r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4037697"/>
              </p:ext>
            </p:extLst>
          </p:nvPr>
        </p:nvGraphicFramePr>
        <p:xfrm>
          <a:off x="395536" y="1988840"/>
          <a:ext cx="836682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16216" y="2327675"/>
            <a:ext cx="24482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89,2% детей с ЭНМТ родились в МО 3 уровня</a:t>
            </a:r>
          </a:p>
          <a:p>
            <a:endParaRPr lang="ru-RU" b="1" dirty="0" smtClean="0"/>
          </a:p>
          <a:p>
            <a:r>
              <a:rPr lang="ru-RU" b="1" dirty="0" smtClean="0"/>
              <a:t>10% - в МО 2 уровня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0,8% - в МО 1 уровня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7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50"/>
            <a:ext cx="6215106" cy="846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Влияние  на демографические показатели 201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0349162"/>
              </p:ext>
            </p:extLst>
          </p:nvPr>
        </p:nvGraphicFramePr>
        <p:xfrm>
          <a:off x="467544" y="1772816"/>
          <a:ext cx="387032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71283281"/>
              </p:ext>
            </p:extLst>
          </p:nvPr>
        </p:nvGraphicFramePr>
        <p:xfrm>
          <a:off x="4644011" y="1772816"/>
          <a:ext cx="3870325" cy="442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24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216" y="0"/>
            <a:ext cx="2627787" cy="9286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500063"/>
            <a:ext cx="5374950" cy="1392237"/>
          </a:xfrm>
        </p:spPr>
        <p:txBody>
          <a:bodyPr lIns="91440" tIns="45720" rIns="91440" bIns="45720"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количества умерших детей в ПКПЦ</a:t>
            </a:r>
          </a:p>
        </p:txBody>
      </p:sp>
      <p:graphicFrame>
        <p:nvGraphicFramePr>
          <p:cNvPr id="4" name="Содержимое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23498952"/>
              </p:ext>
            </p:extLst>
          </p:nvPr>
        </p:nvGraphicFramePr>
        <p:xfrm>
          <a:off x="0" y="1828800"/>
          <a:ext cx="8892480" cy="46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84368" y="3717032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71%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212976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61%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3645024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56%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3356992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68%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3356992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74%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05264"/>
            <a:ext cx="8229600" cy="85496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1052736"/>
          <a:ext cx="77724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3068960"/>
            <a:ext cx="10262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31 </a:t>
            </a:r>
          </a:p>
          <a:p>
            <a:pPr algn="ctr"/>
            <a:r>
              <a:rPr lang="ru-RU" b="1" dirty="0" smtClean="0"/>
              <a:t>ребенок</a:t>
            </a: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0"/>
            <a:ext cx="2627787" cy="9286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188641"/>
            <a:ext cx="537495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причины смерти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381328"/>
            <a:ext cx="8229600" cy="278904"/>
          </a:xfrm>
        </p:spPr>
        <p:txBody>
          <a:bodyPr>
            <a:normAutofit fontScale="90000"/>
          </a:bodyPr>
          <a:lstStyle/>
          <a:p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512" y="1700808"/>
          <a:ext cx="42484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292080" y="1484784"/>
          <a:ext cx="3600400" cy="424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0"/>
            <a:ext cx="2627787" cy="9286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188641"/>
            <a:ext cx="537495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Оперативная 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ОРИТН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Содержимое 3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484784"/>
            <a:ext cx="6768752" cy="5076564"/>
          </a:xfrm>
        </p:spPr>
      </p:pic>
      <p:sp>
        <p:nvSpPr>
          <p:cNvPr id="28676" name="Текст 8"/>
          <p:cNvSpPr>
            <a:spLocks noGrp="1"/>
          </p:cNvSpPr>
          <p:nvPr>
            <p:ph type="body" sz="half" idx="2"/>
          </p:nvPr>
        </p:nvSpPr>
        <p:spPr>
          <a:xfrm>
            <a:off x="1285852" y="142852"/>
            <a:ext cx="6382492" cy="11259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Проведение операции </a:t>
            </a:r>
            <a:r>
              <a:rPr lang="ru-RU" alt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лигирования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ОАП. 20-30 операций ежегодно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14414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15275" y="2"/>
            <a:ext cx="1335085" cy="9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0"/>
            <a:ext cx="2214578" cy="5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H:\Общие документы\Для Лошкаревой ВН\Катамнез\Фото осмотры на Ret Cam\IMAG0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94506" y="0"/>
            <a:ext cx="5249493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929191" y="4786319"/>
            <a:ext cx="4071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endParaRPr lang="ru-RU" altLang="ru-RU" sz="2000">
              <a:latin typeface="Calibri" pitchFamily="34" charset="0"/>
            </a:endParaRPr>
          </a:p>
        </p:txBody>
      </p:sp>
      <p:pic>
        <p:nvPicPr>
          <p:cNvPr id="29701" name="Picture 2" descr="H:\Общие документы\Для Лошкаревой ВН\Катамнез\Фото осмотры на Ret Cam\PC1404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6" y="3200400"/>
            <a:ext cx="414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H:\Общие документы\Для Лошкаревой ВН\Катамнез\Фото осмотры на Ret Cam\PC1404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214686"/>
            <a:ext cx="422679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142976" y="500042"/>
            <a:ext cx="2643206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err="1">
                <a:solidFill>
                  <a:srgbClr val="0000FF"/>
                </a:solidFill>
              </a:rPr>
              <a:t>Ретинопатия</a:t>
            </a:r>
            <a:r>
              <a:rPr lang="ru-RU" altLang="ru-RU" sz="2400" b="1" dirty="0">
                <a:solidFill>
                  <a:srgbClr val="0000FF"/>
                </a:solidFill>
              </a:rPr>
              <a:t> недоношенных</a:t>
            </a:r>
            <a:r>
              <a:rPr lang="ru-RU" altLang="ru-RU" b="1" dirty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ru-RU" altLang="ru-RU" sz="2000" b="1" dirty="0">
                <a:solidFill>
                  <a:srgbClr val="0000FF"/>
                </a:solidFill>
              </a:rPr>
              <a:t>осмотр на </a:t>
            </a:r>
            <a:r>
              <a:rPr lang="ru-RU" altLang="ru-RU" sz="2000" b="1" dirty="0" err="1">
                <a:solidFill>
                  <a:srgbClr val="0000FF"/>
                </a:solidFill>
              </a:rPr>
              <a:t>ретинальной</a:t>
            </a:r>
            <a:r>
              <a:rPr lang="ru-RU" altLang="ru-RU" sz="2000" b="1" dirty="0">
                <a:solidFill>
                  <a:srgbClr val="0000FF"/>
                </a:solidFill>
              </a:rPr>
              <a:t> камере</a:t>
            </a:r>
          </a:p>
          <a:p>
            <a:pPr eaLnBrk="1" hangingPunct="1"/>
            <a:r>
              <a:rPr lang="ru-RU" altLang="ru-RU" sz="2000" b="1" dirty="0">
                <a:solidFill>
                  <a:srgbClr val="0000FF"/>
                </a:solidFill>
              </a:rPr>
              <a:t>Проведение </a:t>
            </a:r>
            <a:r>
              <a:rPr lang="ru-RU" altLang="ru-RU" sz="2000" b="1" dirty="0" err="1">
                <a:solidFill>
                  <a:srgbClr val="0000FF"/>
                </a:solidFill>
              </a:rPr>
              <a:t>фотолазерокоагуляции</a:t>
            </a:r>
            <a:r>
              <a:rPr lang="ru-RU" altLang="ru-RU" sz="2000" b="1" dirty="0">
                <a:solidFill>
                  <a:srgbClr val="0000FF"/>
                </a:solidFill>
              </a:rPr>
              <a:t> сетчатки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1214414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661248"/>
            <a:ext cx="4680520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Нейрохирургические операции  </a:t>
            </a:r>
          </a:p>
          <a:p>
            <a:endParaRPr lang="ru-RU" sz="1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95536" y="1700808"/>
          <a:ext cx="4248472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508104" y="5661248"/>
            <a:ext cx="3393703" cy="639762"/>
          </a:xfrm>
        </p:spPr>
        <p:txBody>
          <a:bodyPr/>
          <a:lstStyle/>
          <a:p>
            <a:r>
              <a:rPr lang="ru-RU" sz="1600" dirty="0" smtClean="0"/>
              <a:t>Терапевтическая гипотермия</a:t>
            </a:r>
            <a:endParaRPr lang="ru-RU" sz="1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788024" y="1772816"/>
          <a:ext cx="4032448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0"/>
            <a:ext cx="2928929" cy="1000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00166" y="188641"/>
            <a:ext cx="478634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Оперативная 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ОРИТН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715250" cy="1428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b="1" smtClean="0"/>
              <a:t>В целях повышения качества  и доступности медицинской помощи      населению  Коми-Пермяцкого округа, Чердынского, Красновишерского  и Александровского районов Пермского края </a:t>
            </a:r>
            <a:br>
              <a:rPr lang="ru-RU" sz="2000" b="1" smtClean="0"/>
            </a:br>
            <a:r>
              <a:rPr lang="ru-RU" sz="2800" b="1" smtClean="0"/>
              <a:t>с мая 2017 года начала работу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800" b="1" smtClean="0"/>
              <a:t>мультидисциплинарная бригада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71500" y="1785938"/>
            <a:ext cx="8158163" cy="4697412"/>
          </a:xfrm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1874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1866900"/>
          <a:ext cx="8072494" cy="411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501"/>
                <a:gridCol w="2441101"/>
                <a:gridCol w="2428892"/>
              </a:tblGrid>
              <a:tr h="581891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выездов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03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консультативных приемов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4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принятых пациентов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78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направленных в межмуниципальные центры, краевые МО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03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направленных на стационарное лечение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74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территорий Пермского края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территорий Пермского края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5" y="0"/>
            <a:ext cx="5832647" cy="1484784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пролеченных детей в ОПН (в т.ч. территории ПК)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23528" y="1916832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60232" y="486916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Основную долю составляют пациенты из территорий ПК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404664"/>
            <a:ext cx="6264696" cy="156991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показателей охвата вакцинацией против гепатита В новорожденных в акушерских стационарах Пермского края (%)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105932775"/>
              </p:ext>
            </p:extLst>
          </p:nvPr>
        </p:nvGraphicFramePr>
        <p:xfrm>
          <a:off x="395536" y="2276872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2160" y="3933056"/>
            <a:ext cx="18721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!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за счет снижения отказов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вакцинации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0"/>
            <a:ext cx="300036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357289" y="285728"/>
            <a:ext cx="5000661" cy="1214446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детей, состоящих на учете в отделении </a:t>
            </a:r>
            <a:r>
              <a:rPr lang="ru-RU" alt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катамнеза</a:t>
            </a:r>
            <a:endParaRPr lang="ru-RU" alt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9118406"/>
              </p:ext>
            </p:extLst>
          </p:nvPr>
        </p:nvGraphicFramePr>
        <p:xfrm>
          <a:off x="0" y="1268760"/>
          <a:ext cx="9031289" cy="518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214414" cy="12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9669" y="1"/>
            <a:ext cx="291433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0"/>
            <a:ext cx="5184576" cy="1700808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количества детей с ЭНМТ и ОНМТ при рождении, наблюдаемых в отделении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катамнеза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209517927"/>
              </p:ext>
            </p:extLst>
          </p:nvPr>
        </p:nvGraphicFramePr>
        <p:xfrm>
          <a:off x="467544" y="1700808"/>
          <a:ext cx="825182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04248" y="3717032"/>
            <a:ext cx="20162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Наблюдается </a:t>
            </a:r>
            <a:r>
              <a:rPr lang="en-US" b="1" dirty="0" smtClean="0"/>
              <a:t>68</a:t>
            </a:r>
            <a:r>
              <a:rPr lang="ru-RU" b="1" dirty="0" smtClean="0"/>
              <a:t>% от всех детей с ОНМТ и 91% от всех детей с ЭНМТ при рождении в ПК</a:t>
            </a:r>
          </a:p>
          <a:p>
            <a:r>
              <a:rPr lang="ru-RU" b="1" dirty="0" smtClean="0"/>
              <a:t>(в 2015 г. – </a:t>
            </a:r>
            <a:r>
              <a:rPr lang="en-US" b="1" dirty="0" smtClean="0"/>
              <a:t>54</a:t>
            </a:r>
            <a:r>
              <a:rPr lang="ru-RU" b="1" dirty="0" smtClean="0"/>
              <a:t>%</a:t>
            </a:r>
          </a:p>
          <a:p>
            <a:r>
              <a:rPr lang="ru-RU" b="1" dirty="0" smtClean="0"/>
              <a:t>в 201</a:t>
            </a:r>
            <a:r>
              <a:rPr lang="en-US" b="1" dirty="0" smtClean="0"/>
              <a:t>6</a:t>
            </a:r>
            <a:r>
              <a:rPr lang="ru-RU" b="1" dirty="0" smtClean="0"/>
              <a:t> году – </a:t>
            </a:r>
            <a:r>
              <a:rPr lang="en-US" b="1" dirty="0" smtClean="0"/>
              <a:t>73</a:t>
            </a:r>
            <a:r>
              <a:rPr lang="ru-RU" b="1" dirty="0" smtClean="0"/>
              <a:t>%)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717032"/>
            <a:ext cx="209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недоношенных детей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324544" y="5373216"/>
            <a:ext cx="20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ОНМТ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324544" y="5949280"/>
            <a:ext cx="20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ЭНМТ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3" y="764706"/>
            <a:ext cx="6943745" cy="128586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количества детей привитых в отделении катамнеза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9582309"/>
              </p:ext>
            </p:extLst>
          </p:nvPr>
        </p:nvGraphicFramePr>
        <p:xfrm>
          <a:off x="265115" y="2276872"/>
          <a:ext cx="425608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8024" y="0"/>
            <a:ext cx="3355976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214810" y="5786458"/>
            <a:ext cx="4752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smtClean="0"/>
              <a:t>Проводится </a:t>
            </a:r>
            <a:r>
              <a:rPr lang="ru-RU" b="1" dirty="0"/>
              <a:t>иммунизация детей в отделении катамнеза против пневмококковой инфекции и гепатита В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14350" y="5857895"/>
            <a:ext cx="3095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Создан реестр детей Пермского края с ЭНМТ и </a:t>
            </a:r>
            <a:r>
              <a:rPr lang="ru-RU" b="1" dirty="0" smtClean="0"/>
              <a:t>ОНМТ </a:t>
            </a:r>
            <a:r>
              <a:rPr lang="ru-RU" b="1" dirty="0"/>
              <a:t>при рождении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9059662"/>
              </p:ext>
            </p:extLst>
          </p:nvPr>
        </p:nvGraphicFramePr>
        <p:xfrm>
          <a:off x="3419872" y="2132856"/>
          <a:ext cx="554461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3"/>
          <p:cNvSpPr>
            <a:spLocks noGrp="1"/>
          </p:cNvSpPr>
          <p:nvPr>
            <p:ph sz="half" idx="1"/>
          </p:nvPr>
        </p:nvSpPr>
        <p:spPr>
          <a:xfrm>
            <a:off x="4643440" y="3500438"/>
            <a:ext cx="4177034" cy="3024906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Внедрена система непрерывного повышения квалификации кадров на рабочем месте (организован учебный класс, где проводятся семинары,    тренинги).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    Проводятся ВКС по внедрению протоколов по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неонатологии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и акушерству </a:t>
            </a:r>
          </a:p>
        </p:txBody>
      </p:sp>
      <p:pic>
        <p:nvPicPr>
          <p:cNvPr id="31747" name="Picture 6" descr="Ejgq_C0fb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5438" y="3429001"/>
            <a:ext cx="4038300" cy="3095625"/>
          </a:xfrm>
        </p:spPr>
      </p:pic>
      <p:pic>
        <p:nvPicPr>
          <p:cNvPr id="3174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 descr="J8l78Ub8fO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431661" y="428604"/>
            <a:ext cx="388377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-1"/>
            <a:ext cx="1500166" cy="15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643602" cy="8509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</a:rPr>
              <a:t>Тренинги по первичной реанимации новорожденных</a:t>
            </a:r>
          </a:p>
        </p:txBody>
      </p:sp>
      <p:pic>
        <p:nvPicPr>
          <p:cNvPr id="32771" name="Picture 2" descr="C:\Users\loshkareva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8315" y="1485030"/>
            <a:ext cx="3932237" cy="5111908"/>
          </a:xfrm>
        </p:spPr>
      </p:pic>
      <p:pic>
        <p:nvPicPr>
          <p:cNvPr id="3277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5" y="1600202"/>
            <a:ext cx="3394472" cy="4525962"/>
          </a:xfrm>
        </p:spPr>
      </p:pic>
      <p:pic>
        <p:nvPicPr>
          <p:cNvPr id="3277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768" y="0"/>
            <a:ext cx="200023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928670"/>
            <a:ext cx="6048672" cy="114300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службы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родовспоможения и детства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8868"/>
            <a:ext cx="8424936" cy="415794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Снижение гибели доношенных детей вследствие асфиксий и ВПР.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Широкое использование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кровосберегающих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технологий.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Снижение числа родов путем кесарева сечения. Селекция пациентов.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Внедрение в практику и контроль исполнения клинических рекомендаций (протоколов лечения).</a:t>
            </a:r>
          </a:p>
          <a:p>
            <a:pPr marL="514350" indent="-51435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Непрерывное обучение персонала. Совершенствование тренинга по первичной реанимации новорожденных. Привлечение сотрудников кафедр ПГМУ к работе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стимуляционного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центра.</a:t>
            </a:r>
          </a:p>
          <a:p>
            <a:pPr marL="514350" indent="-514350">
              <a:buNone/>
            </a:pPr>
            <a:endParaRPr lang="ru-RU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00166" cy="15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8024" y="0"/>
            <a:ext cx="3355976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5003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Совершенствование кадровой политики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714480" cy="181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Кадры и штаты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1784331" cy="18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1357298"/>
            <a:ext cx="5357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сотрудников 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1892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основных работников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1154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врачи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416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средний медицинский персонал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738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Укомплектованность кадрами: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врачи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средний медицинский персонал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медицинских работников получивших дополнительное специальное образование в 2017 году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0" y="357188"/>
            <a:ext cx="6715125" cy="8461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Выездная поликлиника</a:t>
            </a:r>
            <a:endParaRPr lang="ru-RU" sz="4000" smtClean="0"/>
          </a:p>
        </p:txBody>
      </p:sp>
      <p:pic>
        <p:nvPicPr>
          <p:cNvPr id="6147" name="Picture 2" descr="C:\Users\User\AppData\Local\Temp\IMG_2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785938"/>
            <a:ext cx="3609975" cy="4159250"/>
          </a:xfrm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1874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C:\Users\User\AppData\Local\Temp\IMG_2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87525"/>
            <a:ext cx="378618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357167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основных работников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1784331" cy="18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135729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1643050"/>
            <a:ext cx="197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1154 сотрудников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34" y="2285992"/>
          <a:ext cx="807249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142852"/>
            <a:ext cx="59293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Обучение специалистов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1784331" cy="18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1357298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69" y="987966"/>
            <a:ext cx="185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201 сотрудников</a:t>
            </a:r>
            <a:endParaRPr lang="ru-RU" b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00034" y="2214554"/>
          <a:ext cx="807249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3714752"/>
            <a:ext cx="8358246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Пермский краевой конкурс 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«ВРАЧ ГОДА»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1784331" cy="18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2" y="4714884"/>
          <a:ext cx="67866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305"/>
                <a:gridCol w="339330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врачей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врачей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врачей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врачей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5"/>
          <p:cNvSpPr txBox="1">
            <a:spLocks/>
          </p:cNvSpPr>
          <p:nvPr/>
        </p:nvSpPr>
        <p:spPr>
          <a:xfrm>
            <a:off x="1500166" y="428604"/>
            <a:ext cx="7500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Всероссийский конкурс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«ВРАЧ ГОДА»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14" y="2000240"/>
          <a:ext cx="68580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1714512"/>
                <a:gridCol w="228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Номинация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Лучший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неонатолог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И.Г. Старикова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Лучший кардиолог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Н.Е. </a:t>
                      </a:r>
                      <a:r>
                        <a:rPr lang="ru-RU" dirty="0" err="1" smtClean="0"/>
                        <a:t>Григориади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Лучший невролог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А.В. </a:t>
                      </a:r>
                      <a:r>
                        <a:rPr lang="ru-RU" dirty="0" err="1" smtClean="0"/>
                        <a:t>Желнин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1784331" cy="18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1785918" y="500042"/>
            <a:ext cx="750099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Работники награжденные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2017 году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58" y="2285992"/>
          <a:ext cx="8501121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6000792"/>
                <a:gridCol w="17145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Наименование награды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работников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Благодарственное письмо Министерства</a:t>
                      </a:r>
                      <a:r>
                        <a:rPr lang="ru-RU" baseline="0" dirty="0" smtClean="0"/>
                        <a:t> здравоохранения Пермского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Почетная грамота Министерства</a:t>
                      </a:r>
                      <a:r>
                        <a:rPr lang="ru-RU" baseline="0" dirty="0" smtClean="0"/>
                        <a:t> здравоохранения Пермского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Благодарственное письмо губернатора Пермского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Благодарственное письмо Председателя Пермской</a:t>
                      </a:r>
                      <a:r>
                        <a:rPr lang="ru-RU" baseline="0" dirty="0" smtClean="0"/>
                        <a:t> городской думы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1438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1 работника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00FF"/>
                </a:solidFill>
              </a:rPr>
              <a:t>Основные работники + внешние совместители</a:t>
            </a:r>
          </a:p>
          <a:p>
            <a:pPr algn="ctr">
              <a:buNone/>
            </a:pP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00FF"/>
                </a:solidFill>
              </a:rPr>
              <a:t>Основные работники</a:t>
            </a:r>
          </a:p>
          <a:p>
            <a:pPr algn="ctr">
              <a:buNone/>
            </a:pPr>
            <a:endParaRPr lang="ru-RU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785918" cy="189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Диаграмма 9"/>
          <p:cNvGraphicFramePr/>
          <p:nvPr/>
        </p:nvGraphicFramePr>
        <p:xfrm>
          <a:off x="4857752" y="2071678"/>
          <a:ext cx="3976697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00034" y="2000240"/>
          <a:ext cx="457203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5827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сотрудников ПККБ в сравнении с ЗП 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Пермском крае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отрасли в 201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00100" y="4214818"/>
            <a:ext cx="7786742" cy="158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29322" y="3714752"/>
            <a:ext cx="299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28118-средняя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ПК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заработной платы (%)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2296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врачебного персонала на 1 отработанную ставку в ПККБ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0002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21431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материально-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технической базы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4398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материально-технической базы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в млн.руб.)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1857356" cy="19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Диаграмма 3"/>
          <p:cNvGraphicFramePr/>
          <p:nvPr/>
        </p:nvGraphicFramePr>
        <p:xfrm>
          <a:off x="214282" y="2000240"/>
          <a:ext cx="857256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1802" y="2214554"/>
            <a:ext cx="3961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 т.ч. по программе «Безопасность ДТП» 105,3 млн.руб.)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3000372"/>
            <a:ext cx="3361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 т.ч. целевые субсидии бюджета 55,1 млн.руб.)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71625" y="285750"/>
            <a:ext cx="6357938" cy="92868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Выездная поликлиника</a:t>
            </a:r>
            <a:endParaRPr lang="ru-RU" sz="400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1874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C:\Users\User\AppData\Local\Temp\IMG_24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775" y="1571625"/>
            <a:ext cx="4211638" cy="3535363"/>
          </a:xfrm>
        </p:spPr>
      </p:pic>
      <p:pic>
        <p:nvPicPr>
          <p:cNvPr id="7173" name="Picture 2" descr="C:\Users\User\AppData\Local\Temp\IMG_2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571625"/>
            <a:ext cx="3481388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214290"/>
            <a:ext cx="67866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Оборудование, приобретенное в 2017 году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(краевой  и федеральный бюджет)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785926"/>
          <a:ext cx="8215371" cy="4644179"/>
        </p:xfrm>
        <a:graphic>
          <a:graphicData uri="http://schemas.openxmlformats.org/drawingml/2006/table">
            <a:tbl>
              <a:tblPr/>
              <a:tblGrid>
                <a:gridCol w="857256"/>
                <a:gridCol w="4429156"/>
                <a:gridCol w="1025188"/>
                <a:gridCol w="1903771"/>
              </a:tblGrid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Наименование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Кол-во 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Стоимость, </a:t>
                      </a:r>
                      <a:r>
                        <a:rPr lang="ru-RU" sz="14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т. руб</a:t>
                      </a:r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Аппарат искусственной вентиляции лёгких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Кровать медицинская функциональная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2404,6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Медицинская станция сжатого воздуха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Микротом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Монитор прикроватный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Насос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инфузионный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шприцевой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4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Операционный  стереомикроскоп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6820,7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Офтальмологический лазерный аппарат Аппарат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Прибор оптический когерентный для офтальмологии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64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Реанимационная кровать функциональная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2473,8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64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Светильник медицинский хирургический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2054,2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64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Станция медицинская вакуумная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1792,04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64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Стол операционный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2409,8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64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Тонометр офтальмологический автоматический бесконтактный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720,9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27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2151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215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Мед. Мебель, инструментарий, мелкое оборудование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11856,98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27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ИТОГО: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51723,4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214290"/>
            <a:ext cx="70009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Оборудование, приобретенное в 2017 году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(Программа «Развитие здравоохранения») 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1" y="1214422"/>
          <a:ext cx="7572428" cy="3560442"/>
        </p:xfrm>
        <a:graphic>
          <a:graphicData uri="http://schemas.openxmlformats.org/drawingml/2006/table">
            <a:tbl>
              <a:tblPr/>
              <a:tblGrid>
                <a:gridCol w="790166"/>
                <a:gridCol w="4353369"/>
                <a:gridCol w="1071570"/>
                <a:gridCol w="1357323"/>
              </a:tblGrid>
              <a:tr h="538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Наименование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Кол-во ед.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Стоимость, </a:t>
                      </a:r>
                      <a:r>
                        <a:rPr lang="ru-RU" sz="14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т. руб</a:t>
                      </a:r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Аппарат для замещения желудочков сердца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центрифужный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Аппарат искусственной вентиляции легких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Авента-М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Аппарат искусственной вентиляции лёгких МВ200"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Зис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Лайн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Бокс микробиологической безопасности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Монитор прикроватный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1769,3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Рабочее место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оториноларинголога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54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ультразвуковая диагностическая медицинская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27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2151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17837,7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4786322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Оборудование, приобретенное в 2017 году за ОМС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5357826"/>
          <a:ext cx="7841251" cy="857256"/>
        </p:xfrm>
        <a:graphic>
          <a:graphicData uri="http://schemas.openxmlformats.org/drawingml/2006/table">
            <a:tbl>
              <a:tblPr/>
              <a:tblGrid>
                <a:gridCol w="5748896"/>
                <a:gridCol w="2092355"/>
              </a:tblGrid>
              <a:tr h="534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Наименование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Стоимость, </a:t>
                      </a:r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т. руб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Инструментарий,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мебель, оборудование до 100 тыс. руб. за ед.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21096,7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85860"/>
          <a:ext cx="8572560" cy="2985642"/>
        </p:xfrm>
        <a:graphic>
          <a:graphicData uri="http://schemas.openxmlformats.org/drawingml/2006/table">
            <a:tbl>
              <a:tblPr/>
              <a:tblGrid>
                <a:gridCol w="656622"/>
                <a:gridCol w="5161775"/>
                <a:gridCol w="875495"/>
                <a:gridCol w="1878668"/>
              </a:tblGrid>
              <a:tr h="534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600" b="0" i="0" u="none" strike="noStrike" dirty="0" err="1">
                          <a:solidFill>
                            <a:srgbClr val="02151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Наименование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Кол-во </a:t>
                      </a:r>
                      <a:endParaRPr lang="ru-RU" sz="1600" b="0" i="0" u="none" strike="noStrike" dirty="0" smtClean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ед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Стоимость, </a:t>
                      </a:r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т. руб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 Инкубатор для новорожденных 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161616"/>
                          </a:solidFill>
                          <a:latin typeface="Times New Roman"/>
                        </a:rPr>
                        <a:t>1217,8</a:t>
                      </a:r>
                      <a:endParaRPr lang="ru-RU" sz="1600" b="0" i="0" u="none" strike="noStrike" dirty="0">
                        <a:solidFill>
                          <a:srgbClr val="161616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2151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 Инкубатор</a:t>
                      </a:r>
                      <a:r>
                        <a:rPr lang="ru-RU" sz="1600" b="0" i="0" u="none" strike="noStrike" baseline="0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 транспортный</a:t>
                      </a:r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 для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новорожденных 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161616"/>
                          </a:solidFill>
                          <a:latin typeface="Times New Roman"/>
                        </a:rPr>
                        <a:t>2989</a:t>
                      </a:r>
                      <a:endParaRPr lang="ru-RU" sz="1600" b="0" i="0" u="none" strike="noStrike" dirty="0">
                        <a:solidFill>
                          <a:srgbClr val="161616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2151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 Облучатель </a:t>
                      </a:r>
                      <a:r>
                        <a:rPr lang="ru-RU" sz="1600" b="0" i="0" u="none" strike="noStrike" dirty="0" err="1" smtClean="0">
                          <a:solidFill>
                            <a:srgbClr val="021510"/>
                          </a:solidFill>
                          <a:latin typeface="Times New Roman"/>
                        </a:rPr>
                        <a:t>фототерапевтический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161616"/>
                          </a:solidFill>
                          <a:latin typeface="Times New Roman"/>
                        </a:rPr>
                        <a:t>477,1</a:t>
                      </a:r>
                      <a:endParaRPr lang="ru-RU" sz="1600" b="0" i="0" u="none" strike="noStrike" dirty="0">
                        <a:solidFill>
                          <a:srgbClr val="161616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Аппарат фототерапии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Учебная реанимационная модель новорожденного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2151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Учебная модель головы ребенка для демонстрации и отработки навыков интубации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ИТОГО: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4983,4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285728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Оборудование, приобретенное в 2017 году за счет средств родовых сертификатов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357694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Оборудование, приобретенное в 2017 году за счет средств предпринимательской деятельности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5357826"/>
          <a:ext cx="7841251" cy="857256"/>
        </p:xfrm>
        <a:graphic>
          <a:graphicData uri="http://schemas.openxmlformats.org/drawingml/2006/table">
            <a:tbl>
              <a:tblPr/>
              <a:tblGrid>
                <a:gridCol w="5748896"/>
                <a:gridCol w="2092355"/>
              </a:tblGrid>
              <a:tr h="5346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Наименование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Стоимость, </a:t>
                      </a:r>
                      <a:r>
                        <a:rPr lang="ru-RU" sz="1600" b="0" i="0" u="none" strike="noStrike" dirty="0" smtClean="0">
                          <a:solidFill>
                            <a:srgbClr val="021510"/>
                          </a:solidFill>
                          <a:latin typeface="Times New Roman"/>
                        </a:rPr>
                        <a:t>т. руб</a:t>
                      </a:r>
                      <a:r>
                        <a:rPr lang="ru-RU" sz="1600" b="0" i="0" u="none" strike="noStrike" dirty="0">
                          <a:solidFill>
                            <a:srgbClr val="02151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Инструментарий,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мебель, мелкое оборудование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1233,6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71670" y="50004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Текущие и капитальные ремонты 2017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785926"/>
          <a:ext cx="8786874" cy="4001794"/>
        </p:xfrm>
        <a:graphic>
          <a:graphicData uri="http://schemas.openxmlformats.org/drawingml/2006/table">
            <a:tbl>
              <a:tblPr/>
              <a:tblGrid>
                <a:gridCol w="439713"/>
                <a:gridCol w="4996902"/>
                <a:gridCol w="1641242"/>
                <a:gridCol w="1709017"/>
              </a:tblGrid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 финансирования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в т.руб.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помещений операционных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ОМС: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10685,6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т.р.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отделения гематологии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помещений хирургического отделения 9-го этажа глазного корпуса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помещений операционных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Предпринимательская деятельность: средства аренды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9024,6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т.р.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Текущий ремонт отделения гематологии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кабинета компьютерной томографии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Замена лифта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помещений реанимации 3 этажа вставки хирургического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корпуса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Программа «Развитие здравоохранения»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35009,4 тыс.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24775,9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помещений операционной на 5 этаже хирургического корпуса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10233,6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Итого: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  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54719,7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422" cy="249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264318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Экономическая эффективность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428728" cy="151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488" y="714356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 тыс.руб.)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571612"/>
          <a:ext cx="8715438" cy="4840383"/>
        </p:xfrm>
        <a:graphic>
          <a:graphicData uri="http://schemas.openxmlformats.org/drawingml/2006/table">
            <a:tbl>
              <a:tblPr/>
              <a:tblGrid>
                <a:gridCol w="1398078"/>
                <a:gridCol w="980910"/>
                <a:gridCol w="1071107"/>
                <a:gridCol w="980910"/>
                <a:gridCol w="1116208"/>
                <a:gridCol w="1116208"/>
                <a:gridCol w="1071107"/>
                <a:gridCol w="980910"/>
              </a:tblGrid>
              <a:tr h="523184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Период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Отклонение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2017 от 2016 г.,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  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   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структура    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в тыс. руб.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Краевой бюджет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211 903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185 043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9,62%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220 898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35 855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бюджет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24 815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22 512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45 133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7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Целевые субсидии по программам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98 234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5,60%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36 932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53 337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2,42%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16 405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7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Предпринимательская деятельность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160 632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128 178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6,67%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150 799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6,83%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т.ч. родовые сертификаты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29 178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25 110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ФОМС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1 261 051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71,80%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1 524 617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1 736 208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78,69%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211 591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ИТОГО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1 756 635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1 922 902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       2 206 375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283 473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357166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714488"/>
          <a:ext cx="871543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1604" cy="16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857232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Родовые сертификаты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928802"/>
          <a:ext cx="8286809" cy="3914719"/>
        </p:xfrm>
        <a:graphic>
          <a:graphicData uri="http://schemas.openxmlformats.org/drawingml/2006/table">
            <a:tbl>
              <a:tblPr/>
              <a:tblGrid>
                <a:gridCol w="2727396"/>
                <a:gridCol w="1399774"/>
                <a:gridCol w="1457497"/>
                <a:gridCol w="1461105"/>
                <a:gridCol w="1241037"/>
              </a:tblGrid>
              <a:tr h="69947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Период 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2017 от 2016 года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тыс. руб.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2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сертификатов 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  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29 178,00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25 620,00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25 110,00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31 697,25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26 371,97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18 765,80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-7 606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Фонд оплаты труда 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15 184,72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14 206,72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13 782,41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Оборудование 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12 382,43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12 165,25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4 983,39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-7 182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2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Медикаменты и расходный материал </a:t>
                      </a:r>
                    </a:p>
                  </a:txBody>
                  <a:tcPr marL="8179" marR="8179" marT="8179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4 130,10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5929330"/>
            <a:ext cx="8358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остаток средств в размере 6768 тыс. руб. осуществляется закупка и поставка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аппарата ИВЛ, 2 фетальных монитора, аппарата для проведения ингаляции оксида азота.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85852" cy="13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28794" y="500042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 тыс.руб.)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357298"/>
          <a:ext cx="8715435" cy="5272031"/>
        </p:xfrm>
        <a:graphic>
          <a:graphicData uri="http://schemas.openxmlformats.org/drawingml/2006/table">
            <a:tbl>
              <a:tblPr/>
              <a:tblGrid>
                <a:gridCol w="3214708"/>
                <a:gridCol w="1214446"/>
                <a:gridCol w="1114568"/>
                <a:gridCol w="1100010"/>
                <a:gridCol w="1041575"/>
                <a:gridCol w="1030128"/>
              </a:tblGrid>
              <a:tr h="6162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Статьи затрат 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в %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8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к 2016 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к 2016 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Фонд оплаты труда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841 466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888 452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983 116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94 664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имущества (услуги связи, транспортные услуги, коммунальные, содержание имущества, прочие расходы)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240 771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295 271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353 356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58 085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20%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70 904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58 357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57 155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-1 202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-2%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Оборудование и мед. инструменты 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134 526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93 201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96 179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2 978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3%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Медикаменты и расходные материалы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368 772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607 952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664 352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56 400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9%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7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1 656 439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1 943 232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2 154 158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210 925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428728" cy="151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35716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17144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1397000"/>
          <a:ext cx="8858312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21506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дефекты, 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выявленные на выездах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785938"/>
            <a:ext cx="8229600" cy="4054475"/>
          </a:xfrm>
        </p:spPr>
        <p:txBody>
          <a:bodyPr rtlCol="0"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Неудовлетворительная подготовка пациентов к консультативному приему специалистов выездной поликлиники</a:t>
            </a:r>
          </a:p>
          <a:p>
            <a:pPr eaLnBrk="1" hangingPunct="1">
              <a:buNone/>
              <a:defRPr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Непрофильное направление пациентов на прием к врачам-специалистам</a:t>
            </a:r>
          </a:p>
          <a:p>
            <a:pPr eaLnBrk="1" hangingPunct="1">
              <a:buNone/>
              <a:defRPr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Недостатки по обследованию  и лечению пациентов с сосудистой патологией, сахарным диабетом, урологическими и гинекологическими заболеваниями и др.</a:t>
            </a:r>
          </a:p>
          <a:p>
            <a:pPr eaLnBrk="1" hangingPunct="1">
              <a:buNone/>
              <a:defRPr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Проблемы доступности лабораторных и функциональных методах исследований</a:t>
            </a:r>
          </a:p>
          <a:p>
            <a:pPr eaLnBrk="1" hangingPunct="1">
              <a:buNone/>
              <a:defRPr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Отсутствие заинтересованности персонала в ряде районных поликлиник в организации эффективной работы специалистов ПККБ.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4438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4525963"/>
          </a:xfrm>
        </p:spPr>
        <p:txBody>
          <a:bodyPr>
            <a:normAutofit/>
          </a:bodyPr>
          <a:lstStyle/>
          <a:p>
            <a:pPr marL="457200" lvl="0" indent="-45720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Качественное оказание бесплатной медицинской помощи  населению Пермского края, в первую очередь специализированной и высокотехнологичной, в рамках Программы государственных гарантий, на основе современных медицинских технологий в соответствии с действующими порядками и стандартами ее оказания </a:t>
            </a:r>
          </a:p>
          <a:p>
            <a:pPr marL="457200" lvl="0" indent="-457200" algn="just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6186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на 2018 год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Амбулаторно-поликлиническая и консультативная медицинская помощь.</a:t>
            </a:r>
          </a:p>
          <a:p>
            <a:pPr marL="457200" lvl="0" indent="-457200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1.1. увеличение доступности специализированной помощи в консультативных поликлиниках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1.2. дальнейшее развитие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телемедицинских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технологий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1.3. оптимизация и повышение эффективности работы выездной поликлиники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1.4. совершенствование системы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пренатальной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диагностики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1.5. повышение эффективности работы амбулаторных служб родовспоможения и детства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1.6. открытие единого краевого гематологического центра на базе консультативной поликлиники.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6186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на 2018 год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Стационарная медицинская помощь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2.1. дальнейшее развитие трансплантологии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2.2. реструктуризация коек терапевтического профиля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2.3. снижение антенатальной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интранатальной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смертности в ПЦ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6186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на 2018 год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501122" cy="4525963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Диагностическая база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3.1. Дальнейшее формирования собственной лабораторной службы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3.2. Приобретение второго КТ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3.3. Дальнейшее развитие эндоскопической службы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3.4. Совершенствование системы ультразвуковой диагностики (оборудование, подготовка специалистов)</a:t>
            </a:r>
          </a:p>
          <a:p>
            <a:pPr marL="457200" lvl="0" indent="-45720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6186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на 2018 год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501122" cy="4525963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Материально-техническая база</a:t>
            </a:r>
          </a:p>
          <a:p>
            <a:pPr marL="457200" lvl="0" indent="-457200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4.1. Рациональное использование имеющихся материальных и финансовых ресурсов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4.2. Приведение в нормативное состояние отделения гинекологии, клинической лаборатории, 2 хирургического отделения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4.3. Приоритетное использование имеющихся площадей ПККБ для оказания бесплатной специализированной и высокотехнологичной медицинской помощи (аренда)</a:t>
            </a:r>
          </a:p>
          <a:p>
            <a:pPr marL="457200" lvl="0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4.4. Модернизация парка диагностического и лечебного оборудования в соответствии с современными медицинскими технологиями</a:t>
            </a: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6186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на 2018 год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501122" cy="4525963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Организационно-методическое взаимодействие</a:t>
            </a:r>
          </a:p>
          <a:p>
            <a:pPr marL="457200" lvl="0" indent="-457200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Организационно – методический отдел ПККБ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Главные внештатные специалисты Министерства здравоохранения Пермского края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Профильные кафедры Пермского государственного медицинского университета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Государственные медицинские организации здравоохранения Пермского края (г. Пермь)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Ведущие федеральные медицинские учреждения</a:t>
            </a:r>
          </a:p>
          <a:p>
            <a:pPr marL="457200" lvl="0" indent="-45720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 в территориях Пермского края</a:t>
            </a:r>
          </a:p>
          <a:p>
            <a:pPr marL="457200" lvl="0" indent="-457200">
              <a:buFont typeface="Arial" charset="0"/>
              <a:buChar char="•"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charset="0"/>
              <a:buChar char="•"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61860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636"/>
            <a:ext cx="6915176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4143404" cy="438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Медицинские организации с наибольшим количеством замечаний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186737" cy="142875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ГБУЗ ПК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Березниковская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ГП»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ГБУЗ ПК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Ординская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ЦРБ»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ГБУЗ ПК «Чайковская ЦГБ»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ГБУЗ ПК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Очерская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ЦРБ»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4438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C:\Users\User\AppData\Local\Temp\20170127_14060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928938"/>
            <a:ext cx="42116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C:\Users\User\AppData\Local\Temp\20170127_141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8934"/>
            <a:ext cx="42830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429250" y="3500438"/>
            <a:ext cx="13573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4714875" cy="8683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Телемедицина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428750"/>
          <a:ext cx="8229600" cy="454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285"/>
                <a:gridCol w="1510032"/>
                <a:gridCol w="1396761"/>
                <a:gridCol w="1396761"/>
                <a:gridCol w="1396761"/>
              </a:tblGrid>
              <a:tr h="71835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           (с ноября 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Телемедицинские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консультации (всего):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1 794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4 307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экстренные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1 476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1 376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1 196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Видеоконсультации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955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8351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Телемедицинские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конференции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1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Прислано КТ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1 002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3 603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44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азвание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5472122" cy="135732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Работа отделения </a:t>
            </a:r>
            <a:r>
              <a:rPr lang="ru-RU" sz="36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санавиации</a:t>
            </a:r>
            <a:endParaRPr kumimoji="0" lang="ru-RU" sz="36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4122876"/>
              </p:ext>
            </p:extLst>
          </p:nvPr>
        </p:nvGraphicFramePr>
        <p:xfrm>
          <a:off x="611188" y="1935163"/>
          <a:ext cx="8312150" cy="3881437"/>
        </p:xfrm>
        <a:graphic>
          <a:graphicData uri="http://schemas.openxmlformats.org/presentationml/2006/ole">
            <p:oleObj spid="_x0000_s171010" name="Worksheet" r:id="rId3" imgW="7486734" imgH="3495690" progId="Excel.Sheet.8">
              <p:embed/>
            </p:oleObj>
          </a:graphicData>
        </a:graphic>
      </p:graphicFrame>
      <p:pic>
        <p:nvPicPr>
          <p:cNvPr id="6" name="Содержимое 4" descr="Ми-8.bmp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688" y="0"/>
            <a:ext cx="2500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570017" cy="166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357290" cy="143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География вызовов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85831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врачебных выездов по специальностям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786874" cy="51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27141" cy="15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116013" y="5013325"/>
            <a:ext cx="7627937" cy="1296988"/>
          </a:xfrm>
          <a:prstGeom prst="rect">
            <a:avLst/>
          </a:prstGeom>
          <a:noFill/>
          <a:ln>
            <a:noFill/>
          </a:ln>
          <a:effectLst>
            <a:outerShdw blurRad="63500" dist="38100" dir="10800000" algn="r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/>
          <a:p>
            <a:pPr algn="r" eaLnBrk="1" hangingPunct="1">
              <a:defRPr/>
            </a:pPr>
            <a:r>
              <a:rPr lang="ru-RU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</a:t>
            </a:r>
            <a:endParaRPr lang="ru-RU" sz="6000" b="1" dirty="0">
              <a:effectLst>
                <a:outerShdw algn="tl">
                  <a:schemeClr val="tx1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18435" name="Рисунок 9" descr="Безымянный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071563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rot="10800000">
            <a:off x="7429500" y="857250"/>
            <a:ext cx="1143000" cy="857250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535782" y="1678781"/>
            <a:ext cx="3429000" cy="1643063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071813" y="4429125"/>
            <a:ext cx="2500312" cy="928688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7681119" y="4966494"/>
            <a:ext cx="998538" cy="69850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Прямоугольник 27"/>
          <p:cNvSpPr>
            <a:spLocks noChangeArrowheads="1"/>
          </p:cNvSpPr>
          <p:nvPr/>
        </p:nvSpPr>
        <p:spPr bwMode="auto">
          <a:xfrm>
            <a:off x="0" y="0"/>
            <a:ext cx="298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Радиодиагностическая лаборатория</a:t>
            </a:r>
            <a:endParaRPr lang="ru-RU" sz="1200" dirty="0">
              <a:solidFill>
                <a:srgbClr val="007635"/>
              </a:solidFill>
            </a:endParaRPr>
          </a:p>
        </p:txBody>
      </p:sp>
      <p:sp>
        <p:nvSpPr>
          <p:cNvPr id="18441" name="Прямоугольник 28"/>
          <p:cNvSpPr>
            <a:spLocks noChangeArrowheads="1"/>
          </p:cNvSpPr>
          <p:nvPr/>
        </p:nvSpPr>
        <p:spPr bwMode="auto">
          <a:xfrm>
            <a:off x="0" y="214313"/>
            <a:ext cx="3776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7635"/>
                </a:solidFill>
              </a:rPr>
              <a:t>Хозрасчетное </a:t>
            </a:r>
            <a:r>
              <a:rPr lang="ru-RU" sz="1200" b="1" dirty="0" err="1">
                <a:solidFill>
                  <a:srgbClr val="007635"/>
                </a:solidFill>
              </a:rPr>
              <a:t>леч.-диагностическое</a:t>
            </a:r>
            <a:r>
              <a:rPr lang="ru-RU" sz="1200" b="1" dirty="0">
                <a:solidFill>
                  <a:srgbClr val="007635"/>
                </a:solidFill>
              </a:rPr>
              <a:t> отделение</a:t>
            </a:r>
            <a:endParaRPr lang="ru-RU" sz="1200" dirty="0">
              <a:solidFill>
                <a:srgbClr val="007635"/>
              </a:solidFill>
            </a:endParaRPr>
          </a:p>
        </p:txBody>
      </p:sp>
      <p:sp>
        <p:nvSpPr>
          <p:cNvPr id="18442" name="Прямоугольник 29"/>
          <p:cNvSpPr>
            <a:spLocks noChangeArrowheads="1"/>
          </p:cNvSpPr>
          <p:nvPr/>
        </p:nvSpPr>
        <p:spPr bwMode="auto">
          <a:xfrm>
            <a:off x="0" y="428625"/>
            <a:ext cx="3167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Оториноларингологическое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43" name="Прямоугольник 32"/>
          <p:cNvSpPr>
            <a:spLocks noChangeArrowheads="1"/>
          </p:cNvSpPr>
          <p:nvPr/>
        </p:nvSpPr>
        <p:spPr bwMode="auto">
          <a:xfrm>
            <a:off x="0" y="642938"/>
            <a:ext cx="3190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Офтальмологические отделения (1,2,3)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44" name="Прямоугольник 33"/>
          <p:cNvSpPr>
            <a:spLocks noChangeArrowheads="1"/>
          </p:cNvSpPr>
          <p:nvPr/>
        </p:nvSpPr>
        <p:spPr bwMode="auto">
          <a:xfrm>
            <a:off x="3357563" y="5357813"/>
            <a:ext cx="2170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Отделение физиотерапии</a:t>
            </a:r>
          </a:p>
        </p:txBody>
      </p:sp>
      <p:sp>
        <p:nvSpPr>
          <p:cNvPr id="18445" name="Прямоугольник 34"/>
          <p:cNvSpPr>
            <a:spLocks noChangeArrowheads="1"/>
          </p:cNvSpPr>
          <p:nvPr/>
        </p:nvSpPr>
        <p:spPr bwMode="auto">
          <a:xfrm>
            <a:off x="3357563" y="5572125"/>
            <a:ext cx="337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Отделение функциональной диагностики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46" name="Прямоугольник 35"/>
          <p:cNvSpPr>
            <a:spLocks noChangeArrowheads="1"/>
          </p:cNvSpPr>
          <p:nvPr/>
        </p:nvSpPr>
        <p:spPr bwMode="auto">
          <a:xfrm>
            <a:off x="3357563" y="5786438"/>
            <a:ext cx="2859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Отделение лечебной физкультуры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47" name="Прямоугольник 36"/>
          <p:cNvSpPr>
            <a:spLocks noChangeArrowheads="1"/>
          </p:cNvSpPr>
          <p:nvPr/>
        </p:nvSpPr>
        <p:spPr bwMode="auto">
          <a:xfrm>
            <a:off x="3357563" y="6000750"/>
            <a:ext cx="2573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Рентгенологическое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48" name="Прямоугольник 37"/>
          <p:cNvSpPr>
            <a:spLocks noChangeArrowheads="1"/>
          </p:cNvSpPr>
          <p:nvPr/>
        </p:nvSpPr>
        <p:spPr bwMode="auto">
          <a:xfrm>
            <a:off x="3357563" y="6215063"/>
            <a:ext cx="2363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Неврологическое отделение</a:t>
            </a:r>
          </a:p>
        </p:txBody>
      </p:sp>
      <p:sp>
        <p:nvSpPr>
          <p:cNvPr id="18449" name="Прямоугольник 39"/>
          <p:cNvSpPr>
            <a:spLocks noChangeArrowheads="1"/>
          </p:cNvSpPr>
          <p:nvPr/>
        </p:nvSpPr>
        <p:spPr bwMode="auto">
          <a:xfrm>
            <a:off x="3357563" y="6429375"/>
            <a:ext cx="24447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Кардиологическое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0" name="Прямоугольник 44"/>
          <p:cNvSpPr>
            <a:spLocks noChangeArrowheads="1"/>
          </p:cNvSpPr>
          <p:nvPr/>
        </p:nvSpPr>
        <p:spPr bwMode="auto">
          <a:xfrm>
            <a:off x="0" y="5357813"/>
            <a:ext cx="2411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Гематологическое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1" name="Прямоугольник 45"/>
          <p:cNvSpPr>
            <a:spLocks noChangeArrowheads="1"/>
          </p:cNvSpPr>
          <p:nvPr/>
        </p:nvSpPr>
        <p:spPr bwMode="auto">
          <a:xfrm>
            <a:off x="0" y="5572125"/>
            <a:ext cx="266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Профпатологическое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2" name="Прямоугольник 46"/>
          <p:cNvSpPr>
            <a:spLocks noChangeArrowheads="1"/>
          </p:cNvSpPr>
          <p:nvPr/>
        </p:nvSpPr>
        <p:spPr bwMode="auto">
          <a:xfrm>
            <a:off x="0" y="5786438"/>
            <a:ext cx="2733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Эндокринологическое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3" name="Прямоугольник 47"/>
          <p:cNvSpPr>
            <a:spLocks noChangeArrowheads="1"/>
          </p:cNvSpPr>
          <p:nvPr/>
        </p:nvSpPr>
        <p:spPr bwMode="auto">
          <a:xfrm>
            <a:off x="0" y="6000750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Гастроэнтерологическое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4" name="Прямоугольник 48"/>
          <p:cNvSpPr>
            <a:spLocks noChangeArrowheads="1"/>
          </p:cNvSpPr>
          <p:nvPr/>
        </p:nvSpPr>
        <p:spPr bwMode="auto">
          <a:xfrm>
            <a:off x="0" y="6215063"/>
            <a:ext cx="2665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Пульмонологическое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5" name="Прямоугольник 49"/>
          <p:cNvSpPr>
            <a:spLocks noChangeArrowheads="1"/>
          </p:cNvSpPr>
          <p:nvPr/>
        </p:nvSpPr>
        <p:spPr bwMode="auto">
          <a:xfrm>
            <a:off x="0" y="6429375"/>
            <a:ext cx="25257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Аллергологическое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6" name="Прямоугольник 53"/>
          <p:cNvSpPr>
            <a:spLocks noChangeArrowheads="1"/>
          </p:cNvSpPr>
          <p:nvPr/>
        </p:nvSpPr>
        <p:spPr bwMode="auto">
          <a:xfrm>
            <a:off x="7000875" y="5572125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Гинекологическое отделение</a:t>
            </a:r>
            <a:endParaRPr lang="ru-RU" sz="1200">
              <a:solidFill>
                <a:srgbClr val="007635"/>
              </a:solidFill>
            </a:endParaRPr>
          </a:p>
        </p:txBody>
      </p:sp>
      <p:sp>
        <p:nvSpPr>
          <p:cNvPr id="18457" name="Прямоугольник 33"/>
          <p:cNvSpPr>
            <a:spLocks noChangeArrowheads="1"/>
          </p:cNvSpPr>
          <p:nvPr/>
        </p:nvSpPr>
        <p:spPr bwMode="auto">
          <a:xfrm>
            <a:off x="3714750" y="785813"/>
            <a:ext cx="3382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Отделение анестезиологии и реанимации</a:t>
            </a:r>
          </a:p>
        </p:txBody>
      </p:sp>
      <p:sp>
        <p:nvSpPr>
          <p:cNvPr id="18458" name="Прямоугольник 33"/>
          <p:cNvSpPr>
            <a:spLocks noChangeArrowheads="1"/>
          </p:cNvSpPr>
          <p:nvPr/>
        </p:nvSpPr>
        <p:spPr bwMode="auto">
          <a:xfrm>
            <a:off x="3643313" y="-138113"/>
            <a:ext cx="2624137" cy="2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Нейрохирургическое отделение</a:t>
            </a:r>
          </a:p>
        </p:txBody>
      </p:sp>
      <p:sp>
        <p:nvSpPr>
          <p:cNvPr id="18459" name="Прямоугольник 33"/>
          <p:cNvSpPr>
            <a:spLocks noChangeArrowheads="1"/>
          </p:cNvSpPr>
          <p:nvPr/>
        </p:nvSpPr>
        <p:spPr bwMode="auto">
          <a:xfrm>
            <a:off x="3714750" y="142875"/>
            <a:ext cx="2165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Урологическое отделение</a:t>
            </a:r>
          </a:p>
        </p:txBody>
      </p:sp>
      <p:sp>
        <p:nvSpPr>
          <p:cNvPr id="18460" name="Прямоугольник 33"/>
          <p:cNvSpPr>
            <a:spLocks noChangeArrowheads="1"/>
          </p:cNvSpPr>
          <p:nvPr/>
        </p:nvSpPr>
        <p:spPr bwMode="auto">
          <a:xfrm>
            <a:off x="3714750" y="357188"/>
            <a:ext cx="2012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Торакальное отделение</a:t>
            </a:r>
          </a:p>
        </p:txBody>
      </p:sp>
      <p:sp>
        <p:nvSpPr>
          <p:cNvPr id="18461" name="Прямоугольник 33"/>
          <p:cNvSpPr>
            <a:spLocks noChangeArrowheads="1"/>
          </p:cNvSpPr>
          <p:nvPr/>
        </p:nvSpPr>
        <p:spPr bwMode="auto">
          <a:xfrm>
            <a:off x="3714750" y="571500"/>
            <a:ext cx="237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Эндоскопическое отделение</a:t>
            </a:r>
          </a:p>
        </p:txBody>
      </p:sp>
      <p:sp>
        <p:nvSpPr>
          <p:cNvPr id="18462" name="Прямоугольник 33"/>
          <p:cNvSpPr>
            <a:spLocks noChangeArrowheads="1"/>
          </p:cNvSpPr>
          <p:nvPr/>
        </p:nvSpPr>
        <p:spPr bwMode="auto">
          <a:xfrm>
            <a:off x="6286500" y="-138113"/>
            <a:ext cx="2609850" cy="2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Травматологическое отделение</a:t>
            </a:r>
          </a:p>
        </p:txBody>
      </p:sp>
      <p:sp>
        <p:nvSpPr>
          <p:cNvPr id="18463" name="Прямоугольник 33"/>
          <p:cNvSpPr>
            <a:spLocks noChangeArrowheads="1"/>
          </p:cNvSpPr>
          <p:nvPr/>
        </p:nvSpPr>
        <p:spPr bwMode="auto">
          <a:xfrm>
            <a:off x="6286500" y="71438"/>
            <a:ext cx="2754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Первое хирургическое отделение</a:t>
            </a:r>
          </a:p>
        </p:txBody>
      </p:sp>
      <p:sp>
        <p:nvSpPr>
          <p:cNvPr id="18464" name="Прямоугольник 33"/>
          <p:cNvSpPr>
            <a:spLocks noChangeArrowheads="1"/>
          </p:cNvSpPr>
          <p:nvPr/>
        </p:nvSpPr>
        <p:spPr bwMode="auto">
          <a:xfrm>
            <a:off x="6286500" y="285750"/>
            <a:ext cx="2741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Второе хирургическое отделение</a:t>
            </a:r>
          </a:p>
        </p:txBody>
      </p:sp>
      <p:sp>
        <p:nvSpPr>
          <p:cNvPr id="18465" name="Прямоугольник 33"/>
          <p:cNvSpPr>
            <a:spLocks noChangeArrowheads="1"/>
          </p:cNvSpPr>
          <p:nvPr/>
        </p:nvSpPr>
        <p:spPr bwMode="auto">
          <a:xfrm>
            <a:off x="6286500" y="500063"/>
            <a:ext cx="1889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Отделение ССХ и ЦДС</a:t>
            </a:r>
          </a:p>
        </p:txBody>
      </p:sp>
      <p:sp>
        <p:nvSpPr>
          <p:cNvPr id="18466" name="Прямоугольник 34"/>
          <p:cNvSpPr>
            <a:spLocks noChangeArrowheads="1"/>
          </p:cNvSpPr>
          <p:nvPr/>
        </p:nvSpPr>
        <p:spPr bwMode="auto">
          <a:xfrm>
            <a:off x="7715250" y="714375"/>
            <a:ext cx="612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007635"/>
                </a:solidFill>
              </a:rPr>
              <a:t>ОРИТ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-908039"/>
            <a:ext cx="857256" cy="90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Операции, выполненные врачами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санавиации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выезде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27141" cy="15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Проблемы при оказании амбулаторной и консультативной помощи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Сохраняется очередь на прием в консультативную поликлинику к специалистам: пульмонолог, аллерголог- иммунолог, гастроэнтеролог, ревматолог, гематолог.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Пациенты на консультацию направляются не обследованные (отсутствие аппаратуры, специалистов и экономической заинтересованности МО по месту жительства проводить обследование на своей базе).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Отмечается рост запущенной онкологической патологии, особенно по профилю торакальная хирургия.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 площадей для организации дополнительных амбулаторных приемов врачами специалистами.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Недостаточное количество врачей аллергологов-иммунологов.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Пути решения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92922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алгоритма работы электронной регистратуры для консультативных поликлиник :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1.1. направление в КДП только после осмотра профильного специалиста по месту жительства или в межмуниципальных центрах (соблюдение порядка маршрутизации пациентов);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1.2. ведение электронной очереди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МО-Фондодержателях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не в консультативных поликлиниках.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Открытие дополнительных приемов на площадях 4 этажа поликлиники.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Увеличение количества консультаций профильными специалистами «Выездной поликлиники» в территориях Пермского края.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Дальнейшее развитие системы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телемедицинских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консультаций.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Постоянный контроль со стороны организационно – методического отдела: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5.1. возобновить работу с подшефными территориями (т.е. закрепление территорий за МО города Перми и крупными учреждения Пермского края)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Дальнейшее развитие санитарной авиации, путем увеличения летных часов, что позволит обеспечить своевременную доставку больных в МО 3 уровня.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-8558"/>
            <a:ext cx="1559239" cy="165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1214438" y="357188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СТАЦИОНАР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2071688"/>
            <a:ext cx="6400800" cy="40719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корпусов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Пушкина, 85, ул. Куйбышева, 43,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Луначарского,  95б,  ул. Жукова, 33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2017 году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1 104</a:t>
            </a:r>
            <a:endParaRPr lang="ru-RU" sz="28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Отделения реанимации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44 976 </a:t>
            </a: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Структура коечного фонда</a:t>
            </a:r>
            <a:br>
              <a:rPr lang="ru-RU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98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750" y="3317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Структура коек</a:t>
            </a:r>
          </a:p>
        </p:txBody>
      </p:sp>
      <p:graphicFrame>
        <p:nvGraphicFramePr>
          <p:cNvPr id="2050" name="Object 6"/>
          <p:cNvGraphicFramePr>
            <a:graphicFrameLocks noGrp="1"/>
          </p:cNvGraphicFramePr>
          <p:nvPr>
            <p:ph idx="1"/>
          </p:nvPr>
        </p:nvGraphicFramePr>
        <p:xfrm>
          <a:off x="552450" y="1743075"/>
          <a:ext cx="8210550" cy="4198938"/>
        </p:xfrm>
        <a:graphic>
          <a:graphicData uri="http://schemas.openxmlformats.org/presentationml/2006/ole">
            <p:oleObj spid="_x0000_s172034" name="Worksheet" r:id="rId3" imgW="8381955" imgH="4286250" progId="Excel.Sheet.8">
              <p:embed/>
            </p:oleObj>
          </a:graphicData>
        </a:graphic>
      </p:graphicFrame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0"/>
            <a:ext cx="1643042" cy="173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500063" y="6072188"/>
            <a:ext cx="842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Койки хирургического и акушерско-гинекологического профилей –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66,0%</a:t>
            </a:r>
            <a:endParaRPr 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Объемы медицинской помощи совместно с ЦД (ОМС)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Количество госпитализаций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57200" y="2174874"/>
          <a:ext cx="4040188" cy="446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Объем финансирования за стационарную помощь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645025" y="2174874"/>
          <a:ext cx="4041775" cy="454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1"/>
            <a:ext cx="1643041" cy="173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Средняя стоимость </a:t>
            </a:r>
            <a:b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1 госпитализации вместе с ВМП)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"/>
            <a:ext cx="1643041" cy="173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Структура госпитализаций </a:t>
            </a: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10"/>
          <p:cNvGraphicFramePr>
            <a:graphicFrameLocks noGrp="1"/>
          </p:cNvGraphicFramePr>
          <p:nvPr>
            <p:ph idx="1"/>
          </p:nvPr>
        </p:nvGraphicFramePr>
        <p:xfrm>
          <a:off x="2571736" y="1428736"/>
          <a:ext cx="4943475" cy="4767262"/>
        </p:xfrm>
        <a:graphic>
          <a:graphicData uri="http://schemas.openxmlformats.org/presentationml/2006/ole">
            <p:oleObj spid="_x0000_s173058" name="Worksheet" r:id="rId3" imgW="3990944" imgH="3848040" progId="Excel.Sheet.8">
              <p:embed/>
            </p:oleObj>
          </a:graphicData>
        </a:graphic>
      </p:graphicFrame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0002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0694" y="58578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307181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(32%)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321468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(49%)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2143125" y="357188"/>
            <a:ext cx="6572279" cy="100011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Выполнение плановых показателей</a:t>
            </a:r>
          </a:p>
        </p:txBody>
      </p:sp>
      <p:graphicFrame>
        <p:nvGraphicFramePr>
          <p:cNvPr id="4098" name="Object 8"/>
          <p:cNvGraphicFramePr>
            <a:graphicFrameLocks noGrp="1"/>
          </p:cNvGraphicFramePr>
          <p:nvPr>
            <p:ph sz="half" idx="1"/>
          </p:nvPr>
        </p:nvGraphicFramePr>
        <p:xfrm>
          <a:off x="142844" y="1643050"/>
          <a:ext cx="4627563" cy="4581525"/>
        </p:xfrm>
        <a:graphic>
          <a:graphicData uri="http://schemas.openxmlformats.org/presentationml/2006/ole">
            <p:oleObj spid="_x0000_s174082" name="Worksheet" r:id="rId3" imgW="3857498" imgH="3819420" progId="Excel.Sheet.8">
              <p:embed/>
            </p:oleObj>
          </a:graphicData>
        </a:graphic>
      </p:graphicFrame>
      <p:graphicFrame>
        <p:nvGraphicFramePr>
          <p:cNvPr id="4099" name="Object 9"/>
          <p:cNvGraphicFramePr>
            <a:graphicFrameLocks noGrp="1"/>
          </p:cNvGraphicFramePr>
          <p:nvPr>
            <p:ph sz="half" idx="2"/>
          </p:nvPr>
        </p:nvGraphicFramePr>
        <p:xfrm>
          <a:off x="4676775" y="1790700"/>
          <a:ext cx="4467225" cy="4352925"/>
        </p:xfrm>
        <a:graphic>
          <a:graphicData uri="http://schemas.openxmlformats.org/presentationml/2006/ole">
            <p:oleObj spid="_x0000_s174083" name="Worksheet" r:id="rId4" imgW="3857498" imgH="3629070" progId="Excel.Sheet.8">
              <p:embed/>
            </p:oleObj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1"/>
            <a:ext cx="1714479" cy="181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00101" y="214290"/>
            <a:ext cx="6215106" cy="11430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Пермский краевой перинатальный центр</a:t>
            </a:r>
          </a:p>
        </p:txBody>
      </p:sp>
      <p:pic>
        <p:nvPicPr>
          <p:cNvPr id="4" name="Picture 6" descr="C:\Users\rozhkovalv\Desktop\фото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6211053" cy="4658289"/>
          </a:xfrm>
          <a:prstGeom prst="rect">
            <a:avLst/>
          </a:prstGeom>
          <a:noFill/>
          <a:ln>
            <a:noFill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6516688" y="2276475"/>
            <a:ext cx="23034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Начало функционирования амбулаторной службы  2 ноября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2011 года,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стационарной –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29 ноября 2011 года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Проектная мощность центра 130 коек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142852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285852" cy="13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заболеваний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135729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4480" cy="18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Летальность</a:t>
            </a:r>
          </a:p>
        </p:txBody>
      </p:sp>
      <p:graphicFrame>
        <p:nvGraphicFramePr>
          <p:cNvPr id="7170" name="Object 8"/>
          <p:cNvGraphicFramePr>
            <a:graphicFrameLocks noGrp="1"/>
          </p:cNvGraphicFramePr>
          <p:nvPr>
            <p:ph sz="half" idx="1"/>
          </p:nvPr>
        </p:nvGraphicFramePr>
        <p:xfrm>
          <a:off x="219075" y="1819275"/>
          <a:ext cx="4638677" cy="4638675"/>
        </p:xfrm>
        <a:graphic>
          <a:graphicData uri="http://schemas.openxmlformats.org/presentationml/2006/ole">
            <p:oleObj spid="_x0000_s175106" name="Worksheet" r:id="rId3" imgW="4457734" imgH="3409830" progId="Excel.Sheet.8">
              <p:embed/>
            </p:oleObj>
          </a:graphicData>
        </a:graphic>
      </p:graphicFrame>
      <p:graphicFrame>
        <p:nvGraphicFramePr>
          <p:cNvPr id="7171" name="Object 9"/>
          <p:cNvGraphicFramePr>
            <a:graphicFrameLocks noGrp="1"/>
          </p:cNvGraphicFramePr>
          <p:nvPr>
            <p:ph sz="half" idx="2"/>
          </p:nvPr>
        </p:nvGraphicFramePr>
        <p:xfrm>
          <a:off x="4840288" y="1847850"/>
          <a:ext cx="4303712" cy="4581525"/>
        </p:xfrm>
        <a:graphic>
          <a:graphicData uri="http://schemas.openxmlformats.org/presentationml/2006/ole">
            <p:oleObj spid="_x0000_s175107" name="Worksheet" r:id="rId4" imgW="4467188" imgH="3819420" progId="Excel.Sheet.8">
              <p:embed/>
            </p:oleObj>
          </a:graphicData>
        </a:graphic>
      </p:graphicFrame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6430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AutoShape 3"/>
          <p:cNvSpPr>
            <a:spLocks noChangeArrowheads="1"/>
          </p:cNvSpPr>
          <p:nvPr/>
        </p:nvSpPr>
        <p:spPr bwMode="gray">
          <a:xfrm>
            <a:off x="1500166" y="142852"/>
            <a:ext cx="7286676" cy="1143008"/>
          </a:xfrm>
          <a:prstGeom prst="roundRect">
            <a:avLst>
              <a:gd name="adj" fmla="val 49106"/>
            </a:avLst>
          </a:prstGeom>
          <a:noFill/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Летальность</a:t>
            </a:r>
            <a:endParaRPr lang="ru-RU" sz="3600" b="1" dirty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000125" y="6215063"/>
            <a:ext cx="7286625" cy="366712"/>
          </a:xfrm>
          <a:prstGeom prst="rect">
            <a:avLst/>
          </a:prstGeom>
          <a:solidFill>
            <a:schemeClr val="tx1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30D1B"/>
              </a:solidFill>
              <a:latin typeface="Calibri" pitchFamily="34" charset="0"/>
            </a:endParaRPr>
          </a:p>
        </p:txBody>
      </p:sp>
      <p:graphicFrame>
        <p:nvGraphicFramePr>
          <p:cNvPr id="21559" name="Group 55"/>
          <p:cNvGraphicFramePr>
            <a:graphicFrameLocks noGrp="1"/>
          </p:cNvGraphicFramePr>
          <p:nvPr/>
        </p:nvGraphicFramePr>
        <p:xfrm>
          <a:off x="928688" y="1357313"/>
          <a:ext cx="7886699" cy="5326743"/>
        </p:xfrm>
        <a:graphic>
          <a:graphicData uri="http://schemas.openxmlformats.org/drawingml/2006/table">
            <a:tbl>
              <a:tblPr/>
              <a:tblGrid>
                <a:gridCol w="3477183"/>
                <a:gridCol w="920033"/>
                <a:gridCol w="825324"/>
                <a:gridCol w="888053"/>
                <a:gridCol w="888053"/>
                <a:gridCol w="888053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умерло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296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325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323</a:t>
                      </a:r>
                    </a:p>
                  </a:txBody>
                  <a:tcPr marL="9071" marR="9071" marT="907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после операций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Больничная летальность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Послеоперационная летальность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0,65%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0,69%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0,43%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0,58%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0,52%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714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Досуточная летальность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0,13%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0,11%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0,11%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0,08% 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0,08%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714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30D1B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Количество вскрытий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279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307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280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332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312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714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0D1B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Процент вскрытий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93,3%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93,6%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94,9%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96,5%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96,6%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714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30D1B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Процент расхождения клинических и патологоанатомических диагнозов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3,4%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2,5%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3,9%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1,7%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0,8%</a:t>
                      </a:r>
                    </a:p>
                  </a:txBody>
                  <a:tcPr marL="9071" marR="9071" marT="90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FFF"/>
                    </a:solidFill>
                  </a:tcPr>
                </a:tc>
              </a:tr>
            </a:tbl>
          </a:graphicData>
        </a:graphic>
      </p:graphicFrame>
      <p:pic>
        <p:nvPicPr>
          <p:cNvPr id="338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1604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Хирургическая служба ПККБ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28662" y="1571612"/>
            <a:ext cx="1643074" cy="38894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>
          <a:xfrm>
            <a:off x="571472" y="2071678"/>
            <a:ext cx="2571768" cy="3951288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2015 году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574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Приемные отделения -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Отделение реанимации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Отделение анестезиологии -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defRPr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27 165 </a:t>
            </a:r>
            <a:r>
              <a:rPr lang="ru-RU" sz="1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30 440 </a:t>
            </a:r>
            <a:r>
              <a:rPr lang="ru-RU" sz="1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операций</a:t>
            </a:r>
            <a:endParaRPr lang="ru-RU" sz="17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857620" y="1500174"/>
            <a:ext cx="1284297" cy="4254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357554" y="2000240"/>
            <a:ext cx="2428892" cy="416560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6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2016 году – </a:t>
            </a:r>
            <a:r>
              <a:rPr lang="ru-RU" sz="6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592</a:t>
            </a:r>
          </a:p>
          <a:p>
            <a:pPr>
              <a:defRPr/>
            </a:pPr>
            <a:r>
              <a:rPr lang="ru-RU" sz="6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Стационарные отделения  – </a:t>
            </a:r>
            <a:r>
              <a:rPr lang="ru-RU" sz="6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>
              <a:defRPr/>
            </a:pPr>
            <a:r>
              <a:rPr lang="ru-RU" sz="6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Приемные отделения - </a:t>
            </a:r>
            <a:r>
              <a:rPr lang="ru-RU" sz="6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>
              <a:defRPr/>
            </a:pPr>
            <a:r>
              <a:rPr lang="ru-RU" sz="6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Отделение реанимации – </a:t>
            </a:r>
            <a:r>
              <a:rPr lang="ru-RU" sz="6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defRPr/>
            </a:pPr>
            <a:r>
              <a:rPr lang="ru-RU" sz="6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Отделение анестезиологии -</a:t>
            </a:r>
            <a:r>
              <a:rPr lang="ru-RU" sz="6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defRPr/>
            </a:pPr>
            <a:endParaRPr lang="ru-RU" sz="6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6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6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6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22 620 </a:t>
            </a:r>
            <a:r>
              <a:rPr lang="ru-RU" sz="6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pPr>
              <a:defRPr/>
            </a:pPr>
            <a:r>
              <a:rPr lang="ru-RU" sz="6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25 839 </a:t>
            </a:r>
            <a:r>
              <a:rPr lang="ru-RU" sz="6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операций </a:t>
            </a:r>
            <a:r>
              <a:rPr lang="ru-RU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снижение количества операций обусловлено внесению изменений в номенклатуру медицинских услуг по офтальмологическим операциям - стали учитывать сочетанные операции как одну вместо двух, а это 4000 операций)</a:t>
            </a:r>
            <a:endParaRPr lang="ru-RU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defRPr/>
            </a:pPr>
            <a:endParaRPr lang="ru-RU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1643042" cy="16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00826" y="2000240"/>
            <a:ext cx="235745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Количество коек в 2017 году –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Стационарные отделения  –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Приемные отделения -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Отделение реанимации –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Отделение анестезиологии -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buFont typeface="Arial" pitchFamily="34" charset="0"/>
              <a:buChar char="•"/>
              <a:defRPr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23 275 </a:t>
            </a: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28 034 </a:t>
            </a:r>
            <a:r>
              <a:rPr lang="ru-RU" sz="17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операций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150017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Число пролеченных больных хирургического профиля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4304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Работа хирургической службы 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50018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6858000" cy="1143008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Анализ  летальности в</a:t>
            </a:r>
            <a:b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хирургических отделениях (%)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38" y="1785939"/>
          <a:ext cx="7696200" cy="4479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22"/>
                <a:gridCol w="1093610"/>
                <a:gridCol w="1204167"/>
                <a:gridCol w="1204167"/>
                <a:gridCol w="1204167"/>
                <a:gridCol w="1204167"/>
              </a:tblGrid>
              <a:tr h="3371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нейрохирургия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 !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1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урология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9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Торакальная хирургия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1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хирургическое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отделение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9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хирургическое отделение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9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травматология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1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ССХ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1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ЛОР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1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гинекология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487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12913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Средний койко-день до операции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0631305"/>
              </p:ext>
            </p:extLst>
          </p:nvPr>
        </p:nvGraphicFramePr>
        <p:xfrm>
          <a:off x="571472" y="1857363"/>
          <a:ext cx="8143934" cy="4669481"/>
        </p:xfrm>
        <a:graphic>
          <a:graphicData uri="http://schemas.openxmlformats.org/drawingml/2006/table">
            <a:tbl>
              <a:tblPr/>
              <a:tblGrid>
                <a:gridCol w="1772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87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6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79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2260">
                  <a:extLst>
                    <a:ext uri="{9D8B030D-6E8A-4147-A177-3AD203B41FA5}">
                      <a16:colId xmlns:a16="http://schemas.microsoft.com/office/drawing/2014/main" xmlns="" val="1194925874"/>
                    </a:ext>
                  </a:extLst>
                </a:gridCol>
                <a:gridCol w="882260"/>
              </a:tblGrid>
              <a:tr h="365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отделения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нейрохирургия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урология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торакальная хирургия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хирургическое отделение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2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хирургическое отделение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травматология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ССХ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ЦДС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Гинекологическое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догоспитального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этапа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Слабость лабораторной базы в районах;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Отсутствие специалистов и/или отсутствие аппаратуры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фиброскопов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фиброгастроскопов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колоноскопов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наличии аппаратуры  КТ,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низкоквалифицированный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анализ данных и их интерпретация;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 забирается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биопсийный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материал.</a:t>
            </a:r>
          </a:p>
          <a:p>
            <a:pPr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приводит к удлинению сроков предоперационного периода и необходимостью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дообследования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условиях стационара ПККБ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Недостаток операционных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2017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357298"/>
            <a:ext cx="6543692" cy="4786346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Анестезиология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Хирургия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Эндоскопия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Травматология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Торакальная хирургия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Офтальмология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Оториноларингология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Нейрохирургия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Урология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Сосудистая хирургия </a:t>
            </a:r>
          </a:p>
          <a:p>
            <a:pPr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643041" cy="17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ГБУЗ ПК «Ордена «Знак Почёта» </a:t>
            </a:r>
            <a:b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Пермская краевая клиническая больница»</a:t>
            </a:r>
            <a:endParaRPr lang="ru-RU" sz="2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28662" y="1535113"/>
            <a:ext cx="1857388" cy="39368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42844" y="1928802"/>
            <a:ext cx="3071834" cy="4786346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2015 году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1 101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Отделения реанимации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Параклинические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отделения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Сотрудники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1 595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Кафедры ПГМУ им. акад. Е.А.Вагнера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40 004 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Поликлиника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191 787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посещений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Операции – более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30 000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Роды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5 142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Санавиация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консультации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3 932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выезды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1 548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операции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588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медицинская эвакуация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762</a:t>
            </a:r>
          </a:p>
          <a:p>
            <a:endParaRPr lang="ru-RU" sz="11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714744" y="1535113"/>
            <a:ext cx="2000264" cy="39368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286117" y="1928802"/>
            <a:ext cx="3000395" cy="4786346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2016 году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1 160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Отделения реанимации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Параклинические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отделения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Сотрудники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1 660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Кафедры ПГМУ им. акад. Е.А.Вагнера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43 158 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Поликлиника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211 334 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посещений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Операции – более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28 000 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50" b="1" i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снижение количества операций обусловлено снижением числа кесаревых сечений на 217 операций и изменениям внесенным в номенклатуру медицинских услуг по офтальмологическим операциям стали учитывать сочетанные операции как одну вместо двух)</a:t>
            </a:r>
            <a:endParaRPr lang="ru-RU" sz="105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Роды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4 717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Санавиация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консультации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3 624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выезды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1 526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операции –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524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медицинская эвакуация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777</a:t>
            </a:r>
          </a:p>
          <a:p>
            <a:endParaRPr lang="ru-RU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-8557"/>
            <a:ext cx="1357289" cy="143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286512" y="1928802"/>
            <a:ext cx="271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2017 году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1 104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Отделения реанимации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Параклинические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отделения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Сотрудники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1 698 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Кафедры ПГМУ им. акад. Е.А.Вагнера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44 976 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Поликлиника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243 122 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посещений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Операции – более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30 000 </a:t>
            </a:r>
            <a:endParaRPr lang="ru-RU" sz="105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Роды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4 552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Санавиация</a:t>
            </a: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консультации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3 796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выезды –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1 664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операции –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607</a:t>
            </a:r>
            <a:endParaRPr lang="ru-RU" sz="1200" b="1" dirty="0" smtClean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 медицинская эвакуация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989</a:t>
            </a:r>
            <a:endParaRPr lang="ru-RU" sz="1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1538034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2017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Интегральный подход в плане выбора доступа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инвазивности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вмешательства.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Приоритет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малоинвазивных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вмешательств при опухолях 1-2 стадии и доброкачественных образованиях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Обязательная визуализация при диагностических манипуляциях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AutoNum type="arabicPeriod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2017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Анестезиология: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стандарт введено ультразвуковое сопровождение при выполнении  проводниковых анестезий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 новый ингаляционный анестетик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десфлюран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Нейрохирургия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Видеоассистированное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удаление  опухоли 3 желудочка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Пластика пазух основания черепа мышечно-апоневротическим лоскутом на питающей ножке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Возобновили наложение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экстраинтракраниального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микроанастомоза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2017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Хирургия: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Малоинвазивные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методики как рутинная тактика хирургических вмешательств: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лапароскопическое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удаление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мукоцеле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червеобразного отростка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Лапароскопическая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бисегментэктомия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гемангиома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II-III c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егментов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печени)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Лапароскопическая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экстирпация прямой кишки, резекция ободочной кишки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Лапароскопическое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дренирование  и санация после открытый операций</a:t>
            </a:r>
          </a:p>
          <a:p>
            <a:pPr algn="just">
              <a:buNone/>
              <a:defRPr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eriod" startAt="2"/>
              <a:defRPr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Приоритет в наложении однорядных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билиодигестивных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, , желудочно-кишечных анастомозов.</a:t>
            </a:r>
          </a:p>
          <a:p>
            <a:pPr marL="742950" indent="-742950">
              <a:buAutoNum type="arabicPeriod" startAt="2"/>
              <a:defRPr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Расширение показаний к проведению гибридных операций (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лапароскопическая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мануалассистированная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адреналэктомия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спленэктомия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, продольная резекция желудка)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700" dirty="0" smtClean="0"/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2017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Эндоскопия:</a:t>
            </a:r>
          </a:p>
          <a:p>
            <a:pPr marL="514350" indent="-514350" algn="just" eaLnBrk="1" hangingPunct="1">
              <a:buNone/>
              <a:defRPr/>
            </a:pPr>
            <a:endParaRPr lang="ru-RU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None/>
              <a:defRPr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Интраорганное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удаление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лейомиомы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пищевода</a:t>
            </a:r>
          </a:p>
          <a:p>
            <a:pPr algn="just">
              <a:buNone/>
              <a:defRPr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Внутрипросветная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хирургия: </a:t>
            </a:r>
          </a:p>
          <a:p>
            <a:pPr algn="just">
              <a:buFontTx/>
              <a:buChar char="-"/>
              <a:defRPr/>
            </a:pP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Стенирование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желчных протоков, </a:t>
            </a:r>
          </a:p>
          <a:p>
            <a:pPr algn="just">
              <a:buFontTx/>
              <a:buChar char="-"/>
              <a:defRPr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РХПГ, </a:t>
            </a:r>
          </a:p>
          <a:p>
            <a:pPr algn="just">
              <a:buFontTx/>
              <a:buChar char="-"/>
              <a:defRPr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Бужирование,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трансанальное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рассечение стриктур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колоректальных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анастомозов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  <a:defRPr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7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defRPr/>
            </a:pP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Сердечно-сосудистая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хирургия:</a:t>
            </a:r>
          </a:p>
          <a:p>
            <a:pPr marL="514350" indent="-514350" algn="just" eaLnBrk="1" hangingPunct="1">
              <a:defRPr/>
            </a:pPr>
            <a:endParaRPr lang="ru-RU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None/>
              <a:defRPr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1. Рутинным стал  сосудистый доступ для проведения хронического диализа.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700" dirty="0" smtClean="0"/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2017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Травматология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Впервые выполнена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артроскопическая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резекция акромиального конца ключицы.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Внедрена методика накостного остеосинтеза отмоделированной реконструктивной пластиной локтевого отростка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Усовершенствован способ фиксации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метаглена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эндопротезировании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плечевого сустава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эндопротезом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Delta Extend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Проведена фиксация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ахиллового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сухожилия к пяточной кости фиксатором    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Fastin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Depuy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Торакальная хирургия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 eaLnBrk="1" fontAlgn="auto" hangingPunct="1"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VATS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резекция пищевода 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практику отделения были внедрены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малоинвазивные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методики: </a:t>
            </a:r>
          </a:p>
          <a:p>
            <a:pPr algn="just"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Нефроутерэктомия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пиелолитотомия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нефропексия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пластика ЛМС</a:t>
            </a:r>
          </a:p>
          <a:p>
            <a:pPr algn="just"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Рутинным методом стала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чрезкожная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пункционная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нефростомия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пункция почек</a:t>
            </a:r>
          </a:p>
          <a:p>
            <a:pPr algn="just">
              <a:buFont typeface="Arial" panose="020B0604020202020204" pitchFamily="34" charset="0"/>
              <a:buAutoNum type="arabicPeriod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47189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2017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4351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Офтальмология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Старт проекта « Бережливая приемное отделение»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Расширение объема витреоретинальных вмешательств : хирургия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макулярного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интерфейса, отслойки сетчатки, диабетической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ретинопатии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48640" indent="-411480" algn="just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Одномоментные операции на парных органах: двусторонние вмешательства на околоносовых пазухах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Освоены реконструктивные операции при хронических  отитах с применением микрохирургической,  лучевой техники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аутотканей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аллогенных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трансплантатов, в том числе металлических.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Возобновлены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слухоулучшающие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операции при отосклерозе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Гинекология: </a:t>
            </a:r>
          </a:p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Экстирпации матки  эндоскопическим доступом</a:t>
            </a:r>
          </a:p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Увеличение доли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малоинвазивных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операций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sz="20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Операции с приглашением специалистов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Нейрохирургия: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Совещание главных нейрохирургов Приволжского Федерального круга 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Обучающий цикл по неотложной нейрохирургии (более 100 участников)</a:t>
            </a: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Трансплантация:</a:t>
            </a:r>
          </a:p>
          <a:p>
            <a:pPr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Самостоятельные трансплантации без привлечения внешних специалистов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азвание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3357586" cy="1143000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sz="36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Гемодиализ</a:t>
            </a: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8113" y="1889125"/>
          <a:ext cx="8789987" cy="4356100"/>
        </p:xfrm>
        <a:graphic>
          <a:graphicData uri="http://schemas.openxmlformats.org/presentationml/2006/ole">
            <p:oleObj spid="_x0000_s351234" name="Worksheet" r:id="rId3" imgW="8439223" imgH="4181490" progId="Excel.Sheet.8">
              <p:embed/>
            </p:oleObj>
          </a:graphicData>
        </a:graphic>
      </p:graphicFrame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643041" cy="17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Трансплантация почки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phone-6s-almak-icin-bobregini-satmak-isted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3143248"/>
            <a:ext cx="3714776" cy="342902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43041" cy="17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1285860"/>
            <a:ext cx="7902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27.11.2015 года впервые в Пермском крае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проведена родственная трансплантация почки.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2017 год выполнено 3 родственные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трансплантации почки.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625" name="Picture 1" descr="C:\Users\User\Downloads\IMG_17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143248"/>
            <a:ext cx="4643470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86834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Планы  на 2018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554551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Анестезиология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приобретение аппарата ВЧ ИВЛ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приобретение мониторов с функцией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капнографии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и мониторинга анестезиологических газов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узи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аппарата для визуализации нервных стволов для проведения регионарной анестезии</a:t>
            </a:r>
          </a:p>
          <a:p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Термостабилизующие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матрацы</a:t>
            </a:r>
          </a:p>
          <a:p>
            <a:pPr algn="just" eaLnBrk="1" hangingPunct="1"/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Увеличение доступности специализированной помощи в консультативных поликлиниках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357158" y="2071678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2071678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счет роста числа консультаций в целом по всем поликлиникам;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последние три года создано несколько центров по оказанию узкоспециализированной помощи (экстрапирамидных расстройств, кабинет по лечению эпилепсии, центр «сахарного диабета»,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нефрологический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центрах разработаны современные схемы лечения с использованием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моноклональных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АТ, с применением инсулиновых помп, лазерная коагуляция сетчатки у больных с сахарным диабетом;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проводится стратификация рисков развития прогрессирующей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мультифокальной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энцефалопатии;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всех центрах ведутся регистры больных, контроль за состоянием здоровья пациентов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1641475" cy="17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86834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Планы  на 2018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554551"/>
          </a:xfrm>
        </p:spPr>
        <p:txBody>
          <a:bodyPr>
            <a:normAutofit lnSpcReduction="10000"/>
          </a:bodyPr>
          <a:lstStyle/>
          <a:p>
            <a:pPr algn="just" eaLnBrk="1" hangingPunct="1"/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Хирургия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Освоить метод пункции и дренирования кист надпочечников под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Узи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контроле</a:t>
            </a:r>
          </a:p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Продолжить освоение малоинвазивных методов при опухолях ободочной и прямой кишки, селезенки, при остром панкреатите </a:t>
            </a:r>
          </a:p>
          <a:p>
            <a:pPr algn="just"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Организовать комплексный прием (хирург, эндокринолог,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узи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диагностика, цитологическая верификация) пациентов с доброкачественными заболеваниями щитовидной железы</a:t>
            </a:r>
          </a:p>
          <a:p>
            <a:pPr algn="just" eaLnBrk="1" hangingPunct="1"/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ССХ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трансплантация сосудов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Планы  на 2018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5545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ССХ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для выполнения гибридных операций необходимо         приобретение столешницы для С-дуги 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Урология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приобретение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эндоурологического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ренгентпрозрачного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стола , приобретение современного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узи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датчика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конвексного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и ректального, набор для выполнения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миниперкутанных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операций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Торакальная хирургия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приоритет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малоинвазивных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расширенных оперативных вмешательств при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раке легкого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T1-2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Планы  на 2018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55455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Нейрохирургия: </a:t>
            </a:r>
          </a:p>
          <a:p>
            <a:pPr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приоритет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малоинвазивных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методик лечения спинальной патологии </a:t>
            </a:r>
          </a:p>
          <a:p>
            <a:pPr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дальнейшее развитие эндоскопической хирургии головного мозга 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Травматология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эндопротезирование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лучезапятного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сустава,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ЛОР: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многофункциональный операционный микроскоп, операционная стойка для эндоскопических вмешательств,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Гинекология 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инструментальное обеспечение для расширения объема эндоскопических вмешательств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286000" y="500062"/>
            <a:ext cx="6186488" cy="1500177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Терапевтическая служба ПККБ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71472" y="2500306"/>
            <a:ext cx="8229600" cy="3525837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Количество коек в 2017 году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324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Стационарные отделения 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Приемные отделения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Отделение реанимации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 eaLnBrk="1" hangingPunct="1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12 337 </a:t>
            </a: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12913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коечного фонда терапии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98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Число пролеченных больных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498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Летальность в терапевтических отделениях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Новые технологии в терапевтической клинике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938"/>
            <a:ext cx="1558925" cy="16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Содержимое 5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5000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0000FF"/>
                </a:solidFill>
                <a:cs typeface="Arial" charset="0"/>
              </a:rPr>
              <a:t>                    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Отделение нефрологии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Впервые в клинике у 2 пациенток диагностировано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орфанное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заболевание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атипичный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гемолитико-уремический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синдром),  проводится  терапия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экулизумабом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солирис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У одной пациентки полностью  восстановлена почечная функция, в настоящее время пациентка не нуждается в заместительной почечной терапии.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Впервые в Пермском крае проведено успешное ведение беременности у пациентки, находящейся на  программном гемодиализе. Пациентка продолжает получать заместительную почечную терапию, ребенок развивается соответственно возрасту.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Пациентам с нефротическим синдромом проводится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нефробиопсия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( 28 исследований), диагностированы различные морфологические варианты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гломерулонефрита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проведена адекватная патогенетическая терапия, у большинства пациентов достигнута полная или частичная клинико-лабораторная ремиссия</a:t>
            </a:r>
          </a:p>
          <a:p>
            <a:pPr eaLnBrk="1" hangingPunct="1">
              <a:lnSpc>
                <a:spcPct val="80000"/>
              </a:lnSpc>
            </a:pPr>
            <a:endParaRPr kumimoji="0"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kumimoji="0" lang="ru-RU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Отделение эндокринологии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938"/>
            <a:ext cx="1558925" cy="16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Содержимое 5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5000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0000FF"/>
                </a:solidFill>
                <a:cs typeface="Arial" charset="0"/>
              </a:rPr>
              <a:t>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     Впервые в лечении сахарного диабета 2 типа стали использоваться современные препараты из группы ингибиторов </a:t>
            </a:r>
            <a:r>
              <a:rPr lang="en-US" sz="2000" smtClean="0">
                <a:latin typeface="Arial" charset="0"/>
                <a:cs typeface="Arial" charset="0"/>
              </a:rPr>
              <a:t>SGLT</a:t>
            </a:r>
            <a:r>
              <a:rPr lang="ru-RU" sz="2000" smtClean="0">
                <a:latin typeface="Arial" charset="0"/>
                <a:cs typeface="Arial" charset="0"/>
              </a:rPr>
              <a:t> (форсига, джардинс), которые  эффективно снижают уровень глюкозы крови и позволяют снизить дозу или  полностью отменить инсулин.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Отделение аллергологии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     Создан регистр  пациентов с тяжелой бронхиальной астмой и тяжелой идеопатической крапивницей, имеющих показания для терапии ГИБП (омализумаб).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     Таким образом,  аллергология стала третьим отделением, где проводится терапия ГИБП(кардиология, гастроэнтерология).</a:t>
            </a:r>
          </a:p>
          <a:p>
            <a:pPr eaLnBrk="1" hangingPunct="1">
              <a:lnSpc>
                <a:spcPct val="80000"/>
              </a:lnSpc>
            </a:pPr>
            <a:endParaRPr kumimoji="0"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Отделение диализа </a:t>
            </a:r>
            <a:endParaRPr kumimoji="0"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938"/>
            <a:ext cx="1558925" cy="16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Содержимое 5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429134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endParaRPr lang="ru-RU" dirty="0" smtClean="0">
              <a:solidFill>
                <a:srgbClr val="0000FF"/>
              </a:solidFill>
              <a:cs typeface="Arial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Отделение занимается координацией работы по отбору и направлению пациентов на заместительную почечную терапию.  За 2017г выявлено 169 новых пациентов нуждающихся в ЗПТ.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Отделение занимается подготовкой и вводом пациентов в программный диализ, подготовкой к формированию постоянного сосудистого доступа.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Отделение занимается координацией оказания медицинской помощи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диализным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пациентам в медицинских организациях Пермского края по всем профилям заболеваний. В 2017г – 817 пациентов.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Отделение занимается координацией работы по отбору, подготовке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фенотипированию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пациентов с целью трансплантации донорской почки. В 2017г – 76 пациентов.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Отделение осуществляет динамическое наблюдение реципиентов почечного трансплантата. В 2017г – 75 пациентов.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Отделение осуществляет динамическое наблюдение пациентов, находящихся на постоянном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перитонеальном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диализе. В 2017г – 18 пациентов.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Специализированные центры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0044" y="1785926"/>
          <a:ext cx="854395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43042" cy="174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7236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Отделение кардиологии/ревматологии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2017 году продолжено лечение пациентов ревматологического профиля с применением ГИБТ. В настоящее время реестр пациентов включает 175 человек, впервые начато применение препарата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Козентикс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(получают 10 человек). На сегодняшний день в отделении представлена вся линейка генных препаратов</a:t>
            </a:r>
          </a:p>
          <a:p>
            <a:pPr algn="l"/>
            <a:endParaRPr lang="ru-RU" sz="4200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lm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600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21431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Высокотехнологичная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медицинская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2071670" y="214313"/>
            <a:ext cx="642942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Высокотехнологичная медицинская помощь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57200" y="1928801"/>
            <a:ext cx="8229600" cy="457201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Начало оказания ВМП – октябрь 2013 года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2013 год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554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случая (5 профилей ВМП) - бюджет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 год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845 случаев  (6 профилей ВМП) – бюджет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506 случаев  (8 профилей ВМП) – ОМС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Итого: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1 352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случай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 год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1 064 случаев (8 профилей ВМП) – бюджет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2 543случаев (10 профилей ВМП) – ОМС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Итого: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3 607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случаев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- 2016 год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1 064 случаев (8 профилей ВМП) – бюджет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2 716 случаев (13 профилей ВМП) – ОМС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Итого: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3 780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случаев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- 2017 год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1 085 случаев (8 профилей ВМП) – бюджет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2 619 случаев (13 профилей ВМП) – ОМС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Итого: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3 704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случаев</a:t>
            </a:r>
          </a:p>
          <a:p>
            <a:pPr eaLnBrk="1" hangingPunct="1">
              <a:buFont typeface="Arial" pitchFamily="34" charset="0"/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85578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643812" cy="50004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61CEC"/>
                </a:solidFill>
                <a:latin typeface="Times New Roman" pitchFamily="18" charset="0"/>
                <a:cs typeface="Times New Roman" pitchFamily="18" charset="0"/>
              </a:rPr>
              <a:t>Структура видов ВМП</a:t>
            </a:r>
            <a:endParaRPr lang="ru-RU" sz="2800" b="1" dirty="0">
              <a:solidFill>
                <a:srgbClr val="061C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714356"/>
          <a:ext cx="7643865" cy="6001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973"/>
                <a:gridCol w="700988"/>
                <a:gridCol w="700988"/>
                <a:gridCol w="700988"/>
                <a:gridCol w="700988"/>
                <a:gridCol w="700988"/>
                <a:gridCol w="700988"/>
                <a:gridCol w="700988"/>
                <a:gridCol w="700988"/>
                <a:gridCol w="700988"/>
              </a:tblGrid>
              <a:tr h="3423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помощи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омс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41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2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Сердечно - сосудистая хирургия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3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Эндокринология ЦДС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93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Эндокринология (терапия)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1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1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Офтальмология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1 350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844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846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3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Торакальная хирургия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1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1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Нейрохирургия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1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Неонатология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445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406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0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Абдоминальная хирургия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72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ревматология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2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гастроэнтерология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72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ru-RU" sz="11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2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Отоларингология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1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72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Гинекология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1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1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100" b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1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haroni" pitchFamily="2" charset="-79"/>
                        </a:rPr>
                        <a:t>ВСЕГО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Aharoni" pitchFamily="2" charset="-79"/>
                        </a:rPr>
                        <a:t>554</a:t>
                      </a:r>
                      <a:endParaRPr lang="ru-RU" sz="11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haroni" pitchFamily="2" charset="-79"/>
                        </a:rPr>
                        <a:t>845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haroni" pitchFamily="2" charset="-79"/>
                        </a:rPr>
                        <a:t>1 064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haroni" pitchFamily="2" charset="-79"/>
                        </a:rPr>
                        <a:t>1 064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haroni" pitchFamily="2" charset="-79"/>
                        </a:rPr>
                        <a:t>1 085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haroni" pitchFamily="2" charset="-79"/>
                        </a:rPr>
                        <a:t>506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Aharoni" pitchFamily="2" charset="-79"/>
                        </a:rPr>
                        <a:t>2 543</a:t>
                      </a:r>
                      <a:endParaRPr lang="ru-RU" sz="11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Aharoni" pitchFamily="2" charset="-79"/>
                        </a:rPr>
                        <a:t>2 716</a:t>
                      </a:r>
                      <a:endParaRPr lang="ru-RU" sz="11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Aharoni" pitchFamily="2" charset="-79"/>
                        </a:rPr>
                        <a:t>2 619</a:t>
                      </a:r>
                      <a:endParaRPr lang="ru-RU" sz="1100" b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210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100012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Эндопротезирование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1571604" cy="166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Параклиническая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571604" cy="166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эндоскопического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отделения 2017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59970011"/>
              </p:ext>
            </p:extLst>
          </p:nvPr>
        </p:nvGraphicFramePr>
        <p:xfrm>
          <a:off x="500034" y="1857364"/>
          <a:ext cx="8253412" cy="443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71604" y="5929330"/>
            <a:ext cx="465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за год выполнено  8294 исследования,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составляет 23 исследования в сутки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эндоскопического отделения</a:t>
            </a:r>
            <a:endParaRPr lang="ru-RU" alt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34842181"/>
              </p:ext>
            </p:extLst>
          </p:nvPr>
        </p:nvGraphicFramePr>
        <p:xfrm>
          <a:off x="533400" y="1524000"/>
          <a:ext cx="802163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20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эндоскопического отделения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570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486516" cy="64294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ОРИТ хирургии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1785926"/>
          <a:ext cx="6858048" cy="470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2913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пациентов поликлиник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1641475" cy="17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 качества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медицинской помощи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1571604" cy="166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758006" cy="18573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Итоги вневедомственного контроля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(по данным СМО)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1" y="2428868"/>
          <a:ext cx="8072495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370"/>
                <a:gridCol w="1505042"/>
                <a:gridCol w="1571880"/>
                <a:gridCol w="143820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экспертиз всего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30 078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20 578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(3 СМО)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нарушениями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по результатам ЭКМП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по результатам МЭЭ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средств, полученная по ОМС за оказанную медицинскую помощь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1 261 051 000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1 524 617 000 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1 736 208  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подлежащая оплате (руб.)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4 514 852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4 312 695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548 599,9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штрафа (руб.)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156 453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55 387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85578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видов нарушений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1571604" cy="16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Анализ жалоб и обращений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599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172"/>
                <a:gridCol w="1488872"/>
                <a:gridCol w="1465401"/>
                <a:gridCol w="1477077"/>
                <a:gridCol w="1477077"/>
              </a:tblGrid>
              <a:tr h="382058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2014год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94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обращений всего: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 !!!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94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благодарностей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839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обоснованных жалоб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(3,8%)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5(4,2%)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(2,5%)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(0,6%)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3729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Вынесено дисциплинарных взысканий сотрудникам МО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94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заседаний ЦВК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714480" cy="181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628652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 числа обращений связан с развитием информационных технологий,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основное количество обращений поступает по сети Интернет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686675" cy="1071548"/>
          </a:xfrm>
        </p:spPr>
        <p:txBody>
          <a:bodyPr/>
          <a:lstStyle/>
          <a:p>
            <a:r>
              <a:rPr lang="ru-RU" sz="3200" b="1" dirty="0" smtClean="0"/>
              <a:t>Сравнительный анализ обращений граждан в ПККБ 2016-2017 гг.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75"/>
          <a:ext cx="7000875" cy="3929063"/>
        </p:xfrm>
        <a:graphic>
          <a:graphicData uri="http://schemas.openxmlformats.org/presentationml/2006/ole">
            <p:oleObj spid="_x0000_s414722" r:id="rId3" imgW="8230313" imgH="4523624" progId="Excel.Sheet.8">
              <p:embed/>
            </p:oleObj>
          </a:graphicData>
        </a:graphic>
      </p:graphicFrame>
      <p:graphicFrame>
        <p:nvGraphicFramePr>
          <p:cNvPr id="1028" name="Диаграмма 3"/>
          <p:cNvGraphicFramePr>
            <a:graphicFrameLocks/>
          </p:cNvGraphicFramePr>
          <p:nvPr/>
        </p:nvGraphicFramePr>
        <p:xfrm>
          <a:off x="4143375" y="2500313"/>
          <a:ext cx="4643438" cy="4175125"/>
        </p:xfrm>
        <a:graphic>
          <a:graphicData uri="http://schemas.openxmlformats.org/presentationml/2006/ole">
            <p:oleObj spid="_x0000_s414723" r:id="rId4" imgW="4639458" imgH="4176122" progId="Excel.Sheet.8">
              <p:embed/>
            </p:oleObj>
          </a:graphicData>
        </a:graphic>
      </p:graphicFrame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5" y="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14414" cy="12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Рейтинг клиники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17144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46434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500702"/>
            <a:ext cx="471490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1285860"/>
            <a:ext cx="4572031" cy="13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707684"/>
            <a:ext cx="4714908" cy="14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14546" y="857232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928670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285860"/>
            <a:ext cx="4000529" cy="125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0777" y="2714620"/>
            <a:ext cx="4213223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4071942"/>
            <a:ext cx="4214810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670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1" y="5430851"/>
            <a:ext cx="4214810" cy="128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00562" y="17144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457731" name="Picture 3" descr="C:\Users\User\Downloads\CF3F57D4-2257-495A-8742-1E5474068597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785926"/>
            <a:ext cx="5000660" cy="3714758"/>
          </a:xfrm>
          <a:prstGeom prst="rect">
            <a:avLst/>
          </a:prstGeom>
          <a:noFill/>
        </p:spPr>
      </p:pic>
      <p:pic>
        <p:nvPicPr>
          <p:cNvPr id="457730" name="Picture 2" descr="C:\Users\User\Downloads\5D20B9AA-0846-4BD9-A1E5-FEB49740FF11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928670"/>
            <a:ext cx="4457712" cy="550072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214414" cy="12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000232" y="128586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Проект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5000636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 smtClean="0">
                <a:solidFill>
                  <a:schemeClr val="bg1"/>
                </a:solidFill>
              </a:rPr>
              <a:t>Автор: под ред. А.М. </a:t>
            </a:r>
            <a:r>
              <a:rPr lang="ru-RU" sz="1200" dirty="0" err="1" smtClean="0">
                <a:solidFill>
                  <a:schemeClr val="bg1"/>
                </a:solidFill>
              </a:rPr>
              <a:t>Багмета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Издатель:</a:t>
            </a:r>
            <a:r>
              <a:rPr lang="ru-RU" sz="1200" dirty="0" smtClean="0">
                <a:solidFill>
                  <a:schemeClr val="bg1"/>
                </a:solidFill>
              </a:rPr>
              <a:t> </a:t>
            </a:r>
            <a:r>
              <a:rPr lang="ru-RU" sz="1200" b="1" dirty="0" err="1" smtClean="0">
                <a:solidFill>
                  <a:schemeClr val="bg1"/>
                </a:solidFill>
              </a:rPr>
              <a:t>Юнити-Дана</a:t>
            </a:r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ISBN:</a:t>
            </a:r>
            <a:r>
              <a:rPr lang="ru-RU" sz="1200" dirty="0" smtClean="0">
                <a:solidFill>
                  <a:schemeClr val="bg1"/>
                </a:solidFill>
              </a:rPr>
              <a:t> 9785238028682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Книги:</a:t>
            </a:r>
            <a:r>
              <a:rPr lang="ru-RU" sz="1200" dirty="0" smtClean="0">
                <a:solidFill>
                  <a:schemeClr val="bg1"/>
                </a:solidFill>
              </a:rPr>
              <a:t> Прокуратура. Следствие. Полиция</a:t>
            </a:r>
          </a:p>
          <a:p>
            <a:pPr fontAlgn="base"/>
            <a:endParaRPr lang="ru-RU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стационарной службы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числа госпитализаций не соответствующих     3 уровню оказания медицинской помощи (маршрутизация)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Увеличить объем ВМП по профилям: травматология,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онкогематология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гастроэнтерология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Постоянное внедрение новых технологий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качество оформления медицинской документации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1714480" cy="181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27860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Повышение эффективности работы службы родовспоможения и детства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85728"/>
            <a:ext cx="3355013" cy="9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00165" y="214290"/>
            <a:ext cx="5572165" cy="11430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Пермский краевой перинатальный центр</a:t>
            </a:r>
          </a:p>
        </p:txBody>
      </p:sp>
      <p:pic>
        <p:nvPicPr>
          <p:cNvPr id="4" name="Picture 6" descr="C:\Users\rozhkovalv\Desktop\фото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6211053" cy="465829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6516688" y="2276475"/>
            <a:ext cx="23034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Начало функционирования амбулаторной службы  2 ноября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2011 года,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стационарной –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29 ноября 2011 года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Проектная мощность центра 130 коек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082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428728" cy="151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2"/>
          <p:cNvSpPr>
            <a:spLocks noGrp="1"/>
          </p:cNvSpPr>
          <p:nvPr>
            <p:ph idx="1"/>
          </p:nvPr>
        </p:nvSpPr>
        <p:spPr>
          <a:xfrm>
            <a:off x="500063" y="2286000"/>
            <a:ext cx="8229600" cy="2286000"/>
          </a:xfrm>
        </p:spPr>
        <p:txBody>
          <a:bodyPr/>
          <a:lstStyle/>
          <a:p>
            <a:pPr marL="457200" indent="-457200"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Амбулаторно-поликлиническая </a:t>
            </a:r>
          </a:p>
          <a:p>
            <a:pPr marL="457200" indent="-457200" algn="ctr" eaLnBrk="1" hangingPunct="1">
              <a:buFont typeface="Arial" charset="0"/>
              <a:buNone/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консультативная </a:t>
            </a:r>
          </a:p>
          <a:p>
            <a:pPr marL="457200" indent="-457200" algn="ctr" eaLnBrk="1" hangingPunct="1">
              <a:buFont typeface="Arial" charset="0"/>
              <a:buNone/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медицинская помощь</a:t>
            </a:r>
            <a:endParaRPr lang="ru-RU" sz="3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61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14480" y="642918"/>
            <a:ext cx="697232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Перинатальный центр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971792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114668" cy="39512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Количество коек  – 219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Стационарные отделения – 3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Отделения реанимации – 2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Приемное отделение – 1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Поликлиники – 2</a:t>
            </a: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9 955 пациентов в стационаре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5 142 родов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5 238 детей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2571736" y="157161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3428992" y="2143116"/>
            <a:ext cx="3071834" cy="3951288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</a:rPr>
              <a:t>Количество коек  – 233</a:t>
            </a:r>
          </a:p>
          <a:p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</a:rPr>
              <a:t>Стационарные отделения – 3</a:t>
            </a:r>
          </a:p>
          <a:p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</a:rPr>
              <a:t>Отделения реанимации – 2</a:t>
            </a:r>
          </a:p>
          <a:p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</a:rPr>
              <a:t>Приемное отделение – 1</a:t>
            </a:r>
          </a:p>
          <a:p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</a:rPr>
              <a:t>Поликлиники – 2</a:t>
            </a:r>
          </a:p>
          <a:p>
            <a:endParaRPr lang="ru-RU" sz="17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</a:rPr>
              <a:t>9 210 пациентов в стационаре</a:t>
            </a:r>
          </a:p>
          <a:p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</a:rPr>
              <a:t>4 717 родов</a:t>
            </a:r>
          </a:p>
          <a:p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</a:rPr>
              <a:t>4 820 детей</a:t>
            </a:r>
            <a:endParaRPr lang="ru-RU" sz="1700" dirty="0" smtClean="0">
              <a:solidFill>
                <a:srgbClr val="0000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987" y="0"/>
            <a:ext cx="3355013" cy="9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86644" y="1714488"/>
            <a:ext cx="112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2214554"/>
            <a:ext cx="27146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Количество коек  – 217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Стационарные отделения – 3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Отделения реанимации – 2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Приемное отделение – 1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Поликлиники – 2</a:t>
            </a: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9 363 пациентов в стационаре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4 552 родов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4 688 детей</a:t>
            </a:r>
            <a:endParaRPr lang="ru-RU" sz="1600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97232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коек ПКПЦ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015198"/>
              </p:ext>
            </p:extLst>
          </p:nvPr>
        </p:nvGraphicFramePr>
        <p:xfrm>
          <a:off x="214282" y="1643050"/>
          <a:ext cx="8786874" cy="49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87" y="0"/>
            <a:ext cx="3355013" cy="78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785794"/>
            <a:ext cx="6686568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Пролечено пациенток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11726914"/>
              </p:ext>
            </p:extLst>
          </p:nvPr>
        </p:nvGraphicFramePr>
        <p:xfrm>
          <a:off x="500034" y="19288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1714480" cy="18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87" y="0"/>
            <a:ext cx="3355013" cy="9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Профилактика и снижение материнских и младенческих потерь;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риска </a:t>
            </a:r>
            <a:r>
              <a:rPr lang="ru-RU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детей, рожденных с низкой и экстремально низкой массой тела ;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репродуктивного потенциала в Пермском крае</a:t>
            </a:r>
            <a:endParaRPr lang="ru-RU" b="1" u="sng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81" y="2"/>
            <a:ext cx="2155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71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00594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качественной медицинской помощи беременным, роженицам и новорождённым высокой категории риска.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Централизация </a:t>
            </a:r>
            <a:r>
              <a:rPr lang="ru-RU" sz="18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пациентопотока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высокой категории риска на базе краевого перинатального центра.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Оперативное слежение за состоянием беременных, рожениц, родильниц, нуждающихся в интенсивной помощи. Дистанционное консультирование.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Широкое применение современных организационных, лечебно-диагностических перинатальных технологий.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Организационно-методическая работа. Мониторинг и анализ основных показателей работы акушерско-гинекологической службы ПК.</a:t>
            </a:r>
          </a:p>
          <a:p>
            <a:pPr marL="457200" indent="-457200">
              <a:buFont typeface="Wingdings 2" pitchFamily="18" charset="2"/>
              <a:buAutoNum type="arabicPeriod"/>
              <a:defRPr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Клинико-экспертная оценка  </a:t>
            </a:r>
            <a:r>
              <a:rPr lang="ru-RU" sz="18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качства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оказания медицинской помощи , сбор и систематизация данных.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81" y="2"/>
            <a:ext cx="2155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571604" cy="166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0166" y="285731"/>
            <a:ext cx="55721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роды в Перинатальном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центре прошли 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2011 г.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6:30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178" y="2"/>
            <a:ext cx="2155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1" y="1844824"/>
            <a:ext cx="6455070" cy="460049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"/>
            <a:ext cx="1500166" cy="15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12573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4000" smtClean="0"/>
              <a:t>Отделение гинекологии</a:t>
            </a:r>
          </a:p>
        </p:txBody>
      </p:sp>
      <p:pic>
        <p:nvPicPr>
          <p:cNvPr id="2150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9" y="5243519"/>
            <a:ext cx="221456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rozhkovalv\Desktop\эпидемиологи\АКДЦ.jpg"/>
          <p:cNvPicPr>
            <a:picLocks noChangeAspect="1" noChangeArrowheads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 bwMode="auto">
          <a:xfrm>
            <a:off x="-180973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472608" cy="10081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 defTabSz="449263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Трехуровневая</a:t>
            </a:r>
            <a:r>
              <a:rPr lang="en-GB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GB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</a:t>
            </a:r>
            <a:r>
              <a:rPr lang="ru-RU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беременным</a:t>
            </a:r>
            <a:r>
              <a:rPr lang="en-GB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348747283"/>
              </p:ext>
            </p:extLst>
          </p:nvPr>
        </p:nvGraphicFramePr>
        <p:xfrm>
          <a:off x="323528" y="5445224"/>
          <a:ext cx="8496250" cy="125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750"/>
                <a:gridCol w="1213750"/>
                <a:gridCol w="1213750"/>
                <a:gridCol w="1090605"/>
                <a:gridCol w="1336895"/>
                <a:gridCol w="1213750"/>
                <a:gridCol w="1213750"/>
              </a:tblGrid>
              <a:tr h="314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1уровень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13,8%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 уровень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30,6%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8,5%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884540853"/>
              </p:ext>
            </p:extLst>
          </p:nvPr>
        </p:nvGraphicFramePr>
        <p:xfrm>
          <a:off x="179512" y="1340768"/>
          <a:ext cx="87233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47565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414162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95536" y="692696"/>
            <a:ext cx="802957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 b="1" i="1" dirty="0">
                <a:solidFill>
                  <a:srgbClr val="0000FF"/>
                </a:solidFill>
                <a:ea typeface="Vani"/>
                <a:cs typeface="Vani"/>
              </a:rPr>
              <a:t>  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младенческой, неонатальной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ранней неонатальной  смертности в ПК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539552" y="1844824"/>
          <a:ext cx="4157663" cy="3724275"/>
        </p:xfrm>
        <a:graphic>
          <a:graphicData uri="http://schemas.openxmlformats.org/presentationml/2006/ole">
            <p:oleObj spid="_x0000_s310274" name="Worksheet" r:id="rId4" imgW="3686175" imgH="3724250" progId="Excel.Sheet.8">
              <p:embed/>
            </p:oleObj>
          </a:graphicData>
        </a:graphic>
      </p:graphicFrame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395536" y="5517232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В ПК </a:t>
            </a:r>
            <a:r>
              <a:rPr lang="ru-RU" b="1" dirty="0" smtClean="0">
                <a:latin typeface="Calibri" pitchFamily="34" charset="0"/>
              </a:rPr>
              <a:t>за 2017 г</a:t>
            </a:r>
            <a:r>
              <a:rPr lang="ru-RU" b="1" dirty="0">
                <a:latin typeface="Calibri" pitchFamily="34" charset="0"/>
              </a:rPr>
              <a:t>. </a:t>
            </a:r>
            <a:r>
              <a:rPr lang="ru-RU" b="1" dirty="0" smtClean="0">
                <a:latin typeface="Calibri" pitchFamily="34" charset="0"/>
              </a:rPr>
              <a:t>погибло </a:t>
            </a:r>
            <a:r>
              <a:rPr lang="ru-RU" b="1" dirty="0">
                <a:latin typeface="Calibri" pitchFamily="34" charset="0"/>
              </a:rPr>
              <a:t>на </a:t>
            </a:r>
            <a:r>
              <a:rPr lang="ru-RU" b="1" dirty="0" smtClean="0">
                <a:latin typeface="Calibri" pitchFamily="34" charset="0"/>
              </a:rPr>
              <a:t>42 ребенка </a:t>
            </a:r>
            <a:r>
              <a:rPr lang="ru-RU" b="1" dirty="0">
                <a:latin typeface="Calibri" pitchFamily="34" charset="0"/>
              </a:rPr>
              <a:t>до 1 года меньше, </a:t>
            </a:r>
          </a:p>
          <a:p>
            <a:r>
              <a:rPr lang="ru-RU" b="1" dirty="0">
                <a:latin typeface="Calibri" pitchFamily="34" charset="0"/>
              </a:rPr>
              <a:t>на </a:t>
            </a:r>
            <a:r>
              <a:rPr lang="ru-RU" b="1" dirty="0" smtClean="0">
                <a:latin typeface="Calibri" pitchFamily="34" charset="0"/>
              </a:rPr>
              <a:t>11 </a:t>
            </a:r>
            <a:r>
              <a:rPr lang="ru-RU" b="1" dirty="0">
                <a:latin typeface="Calibri" pitchFamily="34" charset="0"/>
              </a:rPr>
              <a:t>детей меньше в раннем </a:t>
            </a:r>
            <a:r>
              <a:rPr lang="ru-RU" b="1" dirty="0" err="1">
                <a:latin typeface="Calibri" pitchFamily="34" charset="0"/>
              </a:rPr>
              <a:t>неонатальном</a:t>
            </a:r>
            <a:r>
              <a:rPr lang="ru-RU" b="1" dirty="0">
                <a:latin typeface="Calibri" pitchFamily="34" charset="0"/>
              </a:rPr>
              <a:t>  </a:t>
            </a:r>
            <a:r>
              <a:rPr lang="ru-RU" b="1" dirty="0" smtClean="0">
                <a:latin typeface="Calibri" pitchFamily="34" charset="0"/>
              </a:rPr>
              <a:t>периоде</a:t>
            </a:r>
            <a:br>
              <a:rPr lang="ru-RU" b="1" dirty="0" smtClean="0">
                <a:latin typeface="Calibri" pitchFamily="34" charset="0"/>
              </a:rPr>
            </a:br>
            <a:r>
              <a:rPr lang="ru-RU" b="1" dirty="0" smtClean="0">
                <a:latin typeface="Calibri" pitchFamily="34" charset="0"/>
              </a:rPr>
              <a:t> в сравнении с 2016 г.</a:t>
            </a:r>
            <a:endParaRPr lang="ru-RU" b="1" dirty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На 20 </a:t>
            </a:r>
            <a:r>
              <a:rPr lang="ru-RU" b="1" dirty="0">
                <a:latin typeface="Calibri" pitchFamily="34" charset="0"/>
              </a:rPr>
              <a:t>детей меньше в </a:t>
            </a:r>
            <a:r>
              <a:rPr lang="ru-RU" b="1" dirty="0" err="1">
                <a:latin typeface="Calibri" pitchFamily="34" charset="0"/>
              </a:rPr>
              <a:t>неонатальном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периоде в </a:t>
            </a:r>
            <a:r>
              <a:rPr lang="ru-RU" b="1" dirty="0">
                <a:latin typeface="Calibri" pitchFamily="34" charset="0"/>
              </a:rPr>
              <a:t>сравнении с </a:t>
            </a:r>
            <a:r>
              <a:rPr lang="ru-RU" b="1" dirty="0" smtClean="0">
                <a:latin typeface="Calibri" pitchFamily="34" charset="0"/>
              </a:rPr>
              <a:t>2016 г</a:t>
            </a:r>
            <a:r>
              <a:rPr lang="ru-RU" b="1" dirty="0">
                <a:latin typeface="Calibri" pitchFamily="34" charset="0"/>
              </a:rPr>
              <a:t>.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475656" cy="156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7" name="Object 2"/>
          <p:cNvGraphicFramePr>
            <a:graphicFrameLocks noChangeAspect="1"/>
          </p:cNvGraphicFramePr>
          <p:nvPr/>
        </p:nvGraphicFramePr>
        <p:xfrm>
          <a:off x="4860032" y="1628800"/>
          <a:ext cx="3979862" cy="3889375"/>
        </p:xfrm>
        <a:graphic>
          <a:graphicData uri="http://schemas.openxmlformats.org/presentationml/2006/ole">
            <p:oleObj spid="_x0000_s310275" name="Worksheet" r:id="rId6" imgW="4257675" imgH="3781552" progId="Excel.Sheet.8">
              <p:embed/>
            </p:oleObj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>
            <a:off x="3491880" y="2780928"/>
            <a:ext cx="216024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372201" y="2348880"/>
            <a:ext cx="144016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836712"/>
            <a:ext cx="5872820" cy="90803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Пролечено пациенток в ПКПЦ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2013-2017 гг.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11726914"/>
              </p:ext>
            </p:extLst>
          </p:nvPr>
        </p:nvGraphicFramePr>
        <p:xfrm>
          <a:off x="251520" y="1772816"/>
          <a:ext cx="8478114" cy="468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" y="2"/>
            <a:ext cx="1714480" cy="18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90" y="0"/>
            <a:ext cx="3355013" cy="9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43063" y="571500"/>
            <a:ext cx="7000875" cy="78581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Выездная поликлиника ПККБ</a:t>
            </a: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3075" name="Picture 2" descr="C:\Users\User\AppData\Local\Temp\Rar$DI09.844\SAM_2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9900" y="1773238"/>
            <a:ext cx="8318500" cy="4535487"/>
          </a:xfrm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176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355" y="548681"/>
            <a:ext cx="6611950" cy="7596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5088006"/>
              </p:ext>
            </p:extLst>
          </p:nvPr>
        </p:nvGraphicFramePr>
        <p:xfrm>
          <a:off x="0" y="1340768"/>
          <a:ext cx="9143999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404664"/>
            <a:ext cx="6768751" cy="8640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ru-RU" altLang="ru-RU" sz="2400" dirty="0" smtClean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428604"/>
            <a:ext cx="66247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преждевременных родов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ПК 2012-2017гг.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" y="2"/>
            <a:ext cx="1714480" cy="181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45953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34419956"/>
              </p:ext>
            </p:extLst>
          </p:nvPr>
        </p:nvGraphicFramePr>
        <p:xfrm>
          <a:off x="179512" y="1412776"/>
          <a:ext cx="8784976" cy="515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643042" y="260648"/>
            <a:ext cx="5357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родившихся </a:t>
            </a:r>
            <a:r>
              <a:rPr lang="ru-RU" alt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ПКПЦ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24328" y="530120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17,6%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5301208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15,7%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522920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19%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530120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18%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544522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15,9%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5373216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18,6%</a:t>
            </a:r>
            <a:endParaRPr lang="ru-RU" sz="1400" b="1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5417968"/>
              </p:ext>
            </p:extLst>
          </p:nvPr>
        </p:nvGraphicFramePr>
        <p:xfrm>
          <a:off x="-180528" y="1628800"/>
          <a:ext cx="9324528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404664"/>
            <a:ext cx="7128792" cy="9819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оперативных родов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ПК 201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гг. 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01515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оперативных родов в ПКПЦ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88609231"/>
              </p:ext>
            </p:extLst>
          </p:nvPr>
        </p:nvGraphicFramePr>
        <p:xfrm>
          <a:off x="457200" y="1600202"/>
          <a:ext cx="8229600" cy="485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90" y="0"/>
            <a:ext cx="3355013" cy="90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" y="1"/>
            <a:ext cx="1571603" cy="16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4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429420" cy="1143000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массивных </a:t>
            </a:r>
            <a:r>
              <a:rPr lang="ru-RU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послеродовых кровотечений,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экстирпаций и ампутаций матки в перинатальном центре</a:t>
            </a:r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43761148"/>
              </p:ext>
            </p:extLst>
          </p:nvPr>
        </p:nvGraphicFramePr>
        <p:xfrm>
          <a:off x="457200" y="1600202"/>
          <a:ext cx="8229600" cy="49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1198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9" descr="P_20160420_1447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2357430"/>
            <a:ext cx="3038196" cy="3795904"/>
          </a:xfrm>
        </p:spPr>
      </p:pic>
      <p:sp>
        <p:nvSpPr>
          <p:cNvPr id="6" name="TextBox 5"/>
          <p:cNvSpPr txBox="1"/>
          <p:nvPr/>
        </p:nvSpPr>
        <p:spPr>
          <a:xfrm>
            <a:off x="1475656" y="142852"/>
            <a:ext cx="63961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декабре 2014 года  организован Акушерский консультативно-диагностический центр ( АКДЦ)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lvl="0"/>
            <a:endParaRPr lang="ru-RU" sz="1600" b="1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Показатели </a:t>
            </a:r>
            <a:r>
              <a:rPr lang="ru-RU" b="1" dirty="0">
                <a:solidFill>
                  <a:prstClr val="black"/>
                </a:solidFill>
              </a:rPr>
              <a:t>Дистанционного центра </a:t>
            </a:r>
            <a:endParaRPr lang="ru-RU" b="1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за </a:t>
            </a:r>
            <a:r>
              <a:rPr lang="ru-RU" b="1" dirty="0">
                <a:solidFill>
                  <a:prstClr val="black"/>
                </a:solidFill>
              </a:rPr>
              <a:t>2017 год в сравнении с 2016 годом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2664442"/>
              </p:ext>
            </p:extLst>
          </p:nvPr>
        </p:nvGraphicFramePr>
        <p:xfrm>
          <a:off x="395537" y="2204865"/>
          <a:ext cx="5400601" cy="4543385"/>
        </p:xfrm>
        <a:graphic>
          <a:graphicData uri="http://schemas.openxmlformats.org/drawingml/2006/table">
            <a:tbl>
              <a:tblPr/>
              <a:tblGrid>
                <a:gridCol w="2183554"/>
                <a:gridCol w="1172534"/>
                <a:gridCol w="994395"/>
                <a:gridCol w="1050118"/>
              </a:tblGrid>
              <a:tr h="504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+ /-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Консультаций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1228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1353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+ 125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Выездов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+ 17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Транспортировано на 3 уровень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+ 18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Оперативное лечение на месте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+2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65126"/>
            <a:ext cx="583264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Пренатальный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консилиум </a:t>
            </a:r>
            <a:b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2014-2017 гг.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1926071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357290" cy="1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7564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работы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пренатальной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916832"/>
            <a:ext cx="4246563" cy="863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рожденные с хромосомной </a:t>
            </a:r>
            <a:b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патологией.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102225" y="1844824"/>
            <a:ext cx="4041775" cy="792163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ВПР в структуре младенческой смертности.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121033456"/>
              </p:ext>
            </p:extLst>
          </p:nvPr>
        </p:nvGraphicFramePr>
        <p:xfrm>
          <a:off x="0" y="2420938"/>
          <a:ext cx="4040188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121033456"/>
              </p:ext>
            </p:extLst>
          </p:nvPr>
        </p:nvGraphicFramePr>
        <p:xfrm>
          <a:off x="5103813" y="2420938"/>
          <a:ext cx="4040187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" y="1"/>
            <a:ext cx="1571603" cy="16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5" y="0"/>
            <a:ext cx="1692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12160" y="299695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21%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55892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21%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16216" y="429309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27%</a:t>
            </a:r>
            <a:endParaRPr lang="ru-RU" b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547664" y="404664"/>
            <a:ext cx="4680517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пролеченных детей в ОРИТН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7585" y="0"/>
            <a:ext cx="3196417" cy="1052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1643042" cy="174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467544" y="1700808"/>
          <a:ext cx="86764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429127" y="-714375"/>
            <a:ext cx="4257675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571604" y="214290"/>
            <a:ext cx="4572032" cy="1643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 algn="ctr">
              <a:spcBef>
                <a:spcPts val="600"/>
              </a:spcBef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ru-RU" sz="3600" b="1" i="1" dirty="0">
                <a:solidFill>
                  <a:schemeClr val="tx2"/>
                </a:solidFill>
                <a:cs typeface="Tahoma" pitchFamily="34" charset="0"/>
              </a:rPr>
              <a:t> 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детей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переведенных в ОРИТН других больниц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1"/>
            <a:ext cx="3214678" cy="928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3" y="3929066"/>
            <a:ext cx="3706813" cy="246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51110625"/>
              </p:ext>
            </p:extLst>
          </p:nvPr>
        </p:nvGraphicFramePr>
        <p:xfrm>
          <a:off x="265113" y="1643705"/>
          <a:ext cx="4851400" cy="490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" y="1"/>
            <a:ext cx="1428727" cy="141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8956</TotalTime>
  <Words>5669</Words>
  <Application>Microsoft Office PowerPoint</Application>
  <PresentationFormat>Экран (4:3)</PresentationFormat>
  <Paragraphs>1828</Paragraphs>
  <Slides>146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146</vt:i4>
      </vt:variant>
    </vt:vector>
  </HeadingPairs>
  <TitlesOfParts>
    <vt:vector size="149" baseType="lpstr">
      <vt:lpstr>Тема Office</vt:lpstr>
      <vt:lpstr>Worksheet</vt:lpstr>
      <vt:lpstr>Лист Microsoft Office Excel 97-2003</vt:lpstr>
      <vt:lpstr>Слайд 1</vt:lpstr>
      <vt:lpstr>Слайд 2</vt:lpstr>
      <vt:lpstr>Пермский краевой перинатальный центр</vt:lpstr>
      <vt:lpstr>ГБУЗ ПК «Ордена «Знак Почёта»  Пермская краевая клиническая больница»</vt:lpstr>
      <vt:lpstr>Увеличение доступности специализированной помощи в консультативных поликлиниках</vt:lpstr>
      <vt:lpstr>Специализированные центры</vt:lpstr>
      <vt:lpstr>Структура пациентов поликлиник</vt:lpstr>
      <vt:lpstr>Слайд 8</vt:lpstr>
      <vt:lpstr>Выездная поликлиника ПККБ</vt:lpstr>
      <vt:lpstr>Начало работы – ноябрь 2015 года</vt:lpstr>
      <vt:lpstr>В целях повышения качества  и доступности медицинской помощи      населению  Коми-Пермяцкого округа, Чердынского, Красновишерского  и Александровского районов Пермского края  с мая 2017 года начала работу  мультидисциплинарная бригада</vt:lpstr>
      <vt:lpstr>Выездная поликлиника</vt:lpstr>
      <vt:lpstr>Выездная поликлиника</vt:lpstr>
      <vt:lpstr>Основные дефекты,  выявленные на выездах</vt:lpstr>
      <vt:lpstr>Медицинские организации с наибольшим количеством замечаний</vt:lpstr>
      <vt:lpstr>Телемедицина</vt:lpstr>
      <vt:lpstr>Работа отделения санавиации</vt:lpstr>
      <vt:lpstr>География вызовов</vt:lpstr>
      <vt:lpstr>Распределение врачебных выездов по специальностям</vt:lpstr>
      <vt:lpstr>Операции, выполненные врачами санавиации на выезде</vt:lpstr>
      <vt:lpstr>Проблемы при оказании амбулаторной и консультативной помощи</vt:lpstr>
      <vt:lpstr>Пути решения</vt:lpstr>
      <vt:lpstr>СТАЦИОНАР</vt:lpstr>
      <vt:lpstr>Структура коечного фонда </vt:lpstr>
      <vt:lpstr>Структура коек</vt:lpstr>
      <vt:lpstr>Объемы медицинской помощи совместно с ЦД (ОМС)</vt:lpstr>
      <vt:lpstr>Средняя стоимость  1 госпитализации вместе с ВМП)</vt:lpstr>
      <vt:lpstr>Структура госпитализаций  </vt:lpstr>
      <vt:lpstr>Выполнение плановых показателей</vt:lpstr>
      <vt:lpstr>Структура заболеваний</vt:lpstr>
      <vt:lpstr>Летальность</vt:lpstr>
      <vt:lpstr>Слайд 32</vt:lpstr>
      <vt:lpstr>Хирургическая служба ПККБ</vt:lpstr>
      <vt:lpstr>Число пролеченных больных хирургического профиля</vt:lpstr>
      <vt:lpstr>Работа хирургической службы </vt:lpstr>
      <vt:lpstr>Анализ  летальности в хирургических отделениях (%)</vt:lpstr>
      <vt:lpstr>Средний койко-день до операции</vt:lpstr>
      <vt:lpstr>Проблемы догоспитального этапа </vt:lpstr>
      <vt:lpstr>Новые технологии 2017</vt:lpstr>
      <vt:lpstr>Новые технологии 2017</vt:lpstr>
      <vt:lpstr>Новые технологии 2017</vt:lpstr>
      <vt:lpstr>Новые технологии 2017</vt:lpstr>
      <vt:lpstr>Новые технологии 2017</vt:lpstr>
      <vt:lpstr>Новые технологии 2017</vt:lpstr>
      <vt:lpstr>Новые технологии 2017</vt:lpstr>
      <vt:lpstr>Операции с приглашением специалистов </vt:lpstr>
      <vt:lpstr>Гемодиализ</vt:lpstr>
      <vt:lpstr>Трансплантация почки</vt:lpstr>
      <vt:lpstr>Планы  на 2018</vt:lpstr>
      <vt:lpstr>Планы  на 2018</vt:lpstr>
      <vt:lpstr>Планы  на 2018</vt:lpstr>
      <vt:lpstr>Планы  на 2018</vt:lpstr>
      <vt:lpstr>Терапевтическая служба ПККБ  2017 год</vt:lpstr>
      <vt:lpstr>Структура коечного фонда терапии</vt:lpstr>
      <vt:lpstr>Число пролеченных больных</vt:lpstr>
      <vt:lpstr>Летальность в терапевтических отделениях</vt:lpstr>
      <vt:lpstr>Новые технологии в терапевтической клинике</vt:lpstr>
      <vt:lpstr>Отделение эндокринологии</vt:lpstr>
      <vt:lpstr>Отделение диализа </vt:lpstr>
      <vt:lpstr>Отделение кардиологии/ревматологии </vt:lpstr>
      <vt:lpstr>Высокотехнологичная  медицинская  помощь</vt:lpstr>
      <vt:lpstr>Высокотехнологичная медицинская помощь</vt:lpstr>
      <vt:lpstr>Структура видов ВМП</vt:lpstr>
      <vt:lpstr>Эндопротезирование</vt:lpstr>
      <vt:lpstr>Параклиническая  служба</vt:lpstr>
      <vt:lpstr>Работа эндоскопического отделения 2017</vt:lpstr>
      <vt:lpstr>Работа эндоскопического отделения</vt:lpstr>
      <vt:lpstr>Работа эндоскопического отделения</vt:lpstr>
      <vt:lpstr>ОРИТ хирургии</vt:lpstr>
      <vt:lpstr>Контроль качества  медицинской помощи</vt:lpstr>
      <vt:lpstr>Итоги вневедомственного контроля (по данным СМО)</vt:lpstr>
      <vt:lpstr>Структура видов нарушений</vt:lpstr>
      <vt:lpstr>Анализ жалоб и обращений</vt:lpstr>
      <vt:lpstr>Сравнительный анализ обращений граждан в ПККБ 2016-2017 гг.</vt:lpstr>
      <vt:lpstr>Слайд 75</vt:lpstr>
      <vt:lpstr>Слайд 76</vt:lpstr>
      <vt:lpstr>Задачи стационарной службы</vt:lpstr>
      <vt:lpstr>4. Повышение эффективности работы службы родовспоможения и детства</vt:lpstr>
      <vt:lpstr>Пермский краевой перинатальный центр</vt:lpstr>
      <vt:lpstr>Перинатальный центр</vt:lpstr>
      <vt:lpstr>Структура коек ПКПЦ</vt:lpstr>
      <vt:lpstr>Пролечено пациенток</vt:lpstr>
      <vt:lpstr>Цель</vt:lpstr>
      <vt:lpstr>Задачи</vt:lpstr>
      <vt:lpstr>Слайд 85</vt:lpstr>
      <vt:lpstr>Слайд 86</vt:lpstr>
      <vt:lpstr> Трехуровневая система оказания  медицинской помощи беременным </vt:lpstr>
      <vt:lpstr>Слайд 88</vt:lpstr>
      <vt:lpstr>Пролечено пациенток в ПКПЦ  2013-2017 гг.</vt:lpstr>
      <vt:lpstr>.</vt:lpstr>
      <vt:lpstr>Слайд 91</vt:lpstr>
      <vt:lpstr>Слайд 92</vt:lpstr>
      <vt:lpstr>Динамика оперативных родов в ПКПЦ</vt:lpstr>
      <vt:lpstr>Количество массивных послеродовых кровотечений, экстирпаций и ампутаций матки в перинатальном центре</vt:lpstr>
      <vt:lpstr>Слайд 95</vt:lpstr>
      <vt:lpstr>Пренатальный консилиум  2014-2017 гг.</vt:lpstr>
      <vt:lpstr>Результаты работы пренатальной диагностики</vt:lpstr>
      <vt:lpstr>Слайд 98</vt:lpstr>
      <vt:lpstr>Слайд 99</vt:lpstr>
      <vt:lpstr>Слайд 100</vt:lpstr>
      <vt:lpstr>Место рождения детей с ЭНМТ в Пермском крае</vt:lpstr>
      <vt:lpstr>Место рождения детей с экстремально низкой массой тела в Пермском крае</vt:lpstr>
      <vt:lpstr>Влияние  на демографические показатели 2017 год</vt:lpstr>
      <vt:lpstr>Динамика количества умерших детей в ПКПЦ</vt:lpstr>
      <vt:lpstr> </vt:lpstr>
      <vt:lpstr>Слайд 106</vt:lpstr>
      <vt:lpstr>Слайд 107</vt:lpstr>
      <vt:lpstr>Слайд 108</vt:lpstr>
      <vt:lpstr>Слайд 109</vt:lpstr>
      <vt:lpstr>Количество пролеченных детей в ОПН (в т.ч. территории ПК)</vt:lpstr>
      <vt:lpstr>Динамика показателей охвата вакцинацией против гепатита В новорожденных в акушерских стационарах Пермского края (%)</vt:lpstr>
      <vt:lpstr>Количество детей, состоящих на учете в отделении катамнеза</vt:lpstr>
      <vt:lpstr>Динамика количества детей с ЭНМТ и ОНМТ при рождении, наблюдаемых в отделении катамнеза</vt:lpstr>
      <vt:lpstr>Динамика количества детей привитых в отделении катамнеза</vt:lpstr>
      <vt:lpstr>Слайд 115</vt:lpstr>
      <vt:lpstr>Тренинги по первичной реанимации новорожденных</vt:lpstr>
      <vt:lpstr>Задачи службы родовспоможения и детства</vt:lpstr>
      <vt:lpstr>5. Совершенствование кадровой политики</vt:lpstr>
      <vt:lpstr>Слайд 119</vt:lpstr>
      <vt:lpstr>Слайд 120</vt:lpstr>
      <vt:lpstr>Слайд 121</vt:lpstr>
      <vt:lpstr>Пермский краевой конкурс  «ВРАЧ ГОДА»</vt:lpstr>
      <vt:lpstr>Слайд 123</vt:lpstr>
      <vt:lpstr>Средняя заработная плата  на 1 работника</vt:lpstr>
      <vt:lpstr>Средняя заработная плата сотрудников ПККБ в сравнении с ЗП в Пермском крае и по отрасли в 2017 году</vt:lpstr>
      <vt:lpstr>Структура заработной платы (%)</vt:lpstr>
      <vt:lpstr>Средняя заработная плата врачебного персонала на 1 отработанную ставку в ПККБ</vt:lpstr>
      <vt:lpstr>6. Развитие материально- технической базы</vt:lpstr>
      <vt:lpstr>Обновление материально-технической базы ( в млн.руб.)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Слайд 137</vt:lpstr>
      <vt:lpstr>Слайд 138</vt:lpstr>
      <vt:lpstr>Слайд 139</vt:lpstr>
      <vt:lpstr>Основная цель </vt:lpstr>
      <vt:lpstr>Задачи на 2018 год</vt:lpstr>
      <vt:lpstr>Задачи на 2018 год</vt:lpstr>
      <vt:lpstr>Задачи на 2018 год</vt:lpstr>
      <vt:lpstr>Задачи на 2018 год</vt:lpstr>
      <vt:lpstr>Задачи на 2018 год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995</cp:revision>
  <dcterms:modified xsi:type="dcterms:W3CDTF">2018-04-13T04:57:53Z</dcterms:modified>
</cp:coreProperties>
</file>